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85" autoAdjust="0"/>
    <p:restoredTop sz="94688"/>
  </p:normalViewPr>
  <p:slideViewPr>
    <p:cSldViewPr snapToGrid="0" snapToObjects="1">
      <p:cViewPr varScale="1">
        <p:scale>
          <a:sx n="96" d="100"/>
          <a:sy n="96" d="100"/>
        </p:scale>
        <p:origin x="98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1B716B-23E9-4BCA-B01C-305FE33EDB61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ru-RU"/>
        </a:p>
      </dgm:t>
    </dgm:pt>
    <dgm:pt modelId="{8D208377-B93E-4609-8BC8-3E68E6005BCE}">
      <dgm:prSet phldrT="[Текст]"/>
      <dgm:spPr/>
      <dgm:t>
        <a:bodyPr/>
        <a:lstStyle/>
        <a:p>
          <a:r>
            <a:rPr lang="ru-RU" dirty="0"/>
            <a:t>Ввод запроса</a:t>
          </a:r>
        </a:p>
      </dgm:t>
    </dgm:pt>
    <dgm:pt modelId="{A0C34592-20CA-43CF-B088-F5697456F45E}" type="parTrans" cxnId="{23C75009-8BCC-4636-9CDF-A9BB2D3F5878}">
      <dgm:prSet/>
      <dgm:spPr/>
      <dgm:t>
        <a:bodyPr/>
        <a:lstStyle/>
        <a:p>
          <a:endParaRPr lang="ru-RU"/>
        </a:p>
      </dgm:t>
    </dgm:pt>
    <dgm:pt modelId="{E540B36D-692A-42E0-AB67-5F8C80ADC0E5}" type="sibTrans" cxnId="{23C75009-8BCC-4636-9CDF-A9BB2D3F5878}">
      <dgm:prSet/>
      <dgm:spPr/>
      <dgm:t>
        <a:bodyPr/>
        <a:lstStyle/>
        <a:p>
          <a:endParaRPr lang="ru-RU"/>
        </a:p>
      </dgm:t>
    </dgm:pt>
    <dgm:pt modelId="{00CBE89E-984C-4EA9-BE82-2F4E7FCCF726}">
      <dgm:prSet phldrT="[Текст]" custT="1"/>
      <dgm:spPr/>
      <dgm:t>
        <a:bodyPr/>
        <a:lstStyle/>
        <a:p>
          <a:pPr algn="just"/>
          <a:r>
            <a:rPr lang="ru-RU" sz="2800" dirty="0"/>
            <a:t>Пользователь вводит текст или задачу</a:t>
          </a:r>
        </a:p>
      </dgm:t>
    </dgm:pt>
    <dgm:pt modelId="{EF11EA1E-C091-4791-A720-FF60BC35F5D8}" type="parTrans" cxnId="{EEFCD096-F370-4553-B06C-42E1DD07A215}">
      <dgm:prSet/>
      <dgm:spPr/>
      <dgm:t>
        <a:bodyPr/>
        <a:lstStyle/>
        <a:p>
          <a:endParaRPr lang="ru-RU"/>
        </a:p>
      </dgm:t>
    </dgm:pt>
    <dgm:pt modelId="{8A691D95-CBF5-4E98-BA62-EAFA5BFA1512}" type="sibTrans" cxnId="{EEFCD096-F370-4553-B06C-42E1DD07A215}">
      <dgm:prSet/>
      <dgm:spPr/>
      <dgm:t>
        <a:bodyPr/>
        <a:lstStyle/>
        <a:p>
          <a:endParaRPr lang="ru-RU"/>
        </a:p>
      </dgm:t>
    </dgm:pt>
    <dgm:pt modelId="{997A5D24-9156-41FF-8167-B82BFD1AF701}">
      <dgm:prSet phldrT="[Текст]"/>
      <dgm:spPr/>
      <dgm:t>
        <a:bodyPr/>
        <a:lstStyle/>
        <a:p>
          <a:r>
            <a:rPr lang="ru-RU" dirty="0"/>
            <a:t>Обработка ИИ</a:t>
          </a:r>
        </a:p>
      </dgm:t>
    </dgm:pt>
    <dgm:pt modelId="{8DC25B95-2B77-4AE2-A5C5-8DBE92E6764C}" type="parTrans" cxnId="{DFE2D42E-CC74-4F90-BF01-199B51F8FD64}">
      <dgm:prSet/>
      <dgm:spPr/>
      <dgm:t>
        <a:bodyPr/>
        <a:lstStyle/>
        <a:p>
          <a:endParaRPr lang="ru-RU"/>
        </a:p>
      </dgm:t>
    </dgm:pt>
    <dgm:pt modelId="{84537AEB-1BAB-4C5B-99AC-DB36C7FA4F4C}" type="sibTrans" cxnId="{DFE2D42E-CC74-4F90-BF01-199B51F8FD64}">
      <dgm:prSet/>
      <dgm:spPr/>
      <dgm:t>
        <a:bodyPr/>
        <a:lstStyle/>
        <a:p>
          <a:endParaRPr lang="ru-RU"/>
        </a:p>
      </dgm:t>
    </dgm:pt>
    <dgm:pt modelId="{B8AF6231-E5AE-4DF4-A313-C00CF493F670}">
      <dgm:prSet phldrT="[Текст]" custT="1"/>
      <dgm:spPr/>
      <dgm:t>
        <a:bodyPr/>
        <a:lstStyle/>
        <a:p>
          <a:pPr algn="just"/>
          <a:r>
            <a:rPr lang="en-US" sz="2800" dirty="0" err="1"/>
            <a:t>RuGPT</a:t>
          </a:r>
          <a:r>
            <a:rPr lang="ru-RU" sz="2800" dirty="0"/>
            <a:t> анализирует запрос и генерирует ответ или обучающий контент</a:t>
          </a:r>
        </a:p>
      </dgm:t>
    </dgm:pt>
    <dgm:pt modelId="{5D5AA327-7547-4D55-ADFC-54BED0F49EE1}" type="parTrans" cxnId="{A0AFE739-6928-4320-B5F4-56462AD12B80}">
      <dgm:prSet/>
      <dgm:spPr/>
      <dgm:t>
        <a:bodyPr/>
        <a:lstStyle/>
        <a:p>
          <a:endParaRPr lang="ru-RU"/>
        </a:p>
      </dgm:t>
    </dgm:pt>
    <dgm:pt modelId="{C78AAB85-6B13-4369-9B5D-9EC78A3A6678}" type="sibTrans" cxnId="{A0AFE739-6928-4320-B5F4-56462AD12B80}">
      <dgm:prSet/>
      <dgm:spPr/>
      <dgm:t>
        <a:bodyPr/>
        <a:lstStyle/>
        <a:p>
          <a:endParaRPr lang="ru-RU"/>
        </a:p>
      </dgm:t>
    </dgm:pt>
    <dgm:pt modelId="{91D50A46-7A3D-4EBB-9B37-18506CF4801F}">
      <dgm:prSet phldrT="[Текст]"/>
      <dgm:spPr/>
      <dgm:t>
        <a:bodyPr/>
        <a:lstStyle/>
        <a:p>
          <a:r>
            <a:rPr lang="ru-RU" dirty="0"/>
            <a:t>Персонализация</a:t>
          </a:r>
        </a:p>
      </dgm:t>
    </dgm:pt>
    <dgm:pt modelId="{1D7FB7ED-EAF6-4BB6-92C5-1917282AEABA}" type="parTrans" cxnId="{D37A8246-8234-45F9-BB7C-8E40B3C0DECC}">
      <dgm:prSet/>
      <dgm:spPr/>
      <dgm:t>
        <a:bodyPr/>
        <a:lstStyle/>
        <a:p>
          <a:endParaRPr lang="ru-RU"/>
        </a:p>
      </dgm:t>
    </dgm:pt>
    <dgm:pt modelId="{122F0472-7514-4155-BC9C-5AC0F5B768CB}" type="sibTrans" cxnId="{D37A8246-8234-45F9-BB7C-8E40B3C0DECC}">
      <dgm:prSet/>
      <dgm:spPr/>
      <dgm:t>
        <a:bodyPr/>
        <a:lstStyle/>
        <a:p>
          <a:endParaRPr lang="ru-RU"/>
        </a:p>
      </dgm:t>
    </dgm:pt>
    <dgm:pt modelId="{120FBEF1-1D4E-422A-8470-085A46A19DE2}">
      <dgm:prSet phldrT="[Текст]" custT="1"/>
      <dgm:spPr/>
      <dgm:t>
        <a:bodyPr/>
        <a:lstStyle/>
        <a:p>
          <a:pPr algn="just"/>
          <a:r>
            <a:rPr lang="ru-RU" sz="2800" dirty="0"/>
            <a:t>Ответы и контент адаптируются под конкретные нужды пользователя</a:t>
          </a:r>
        </a:p>
      </dgm:t>
    </dgm:pt>
    <dgm:pt modelId="{F32C3956-2260-4BAE-A525-8640E7A8A1C3}" type="parTrans" cxnId="{F208AE15-C548-4FA2-AEF1-1991AFBCD2F6}">
      <dgm:prSet/>
      <dgm:spPr/>
      <dgm:t>
        <a:bodyPr/>
        <a:lstStyle/>
        <a:p>
          <a:endParaRPr lang="ru-RU"/>
        </a:p>
      </dgm:t>
    </dgm:pt>
    <dgm:pt modelId="{EAF15278-D608-4E46-8EA9-12492B78ADC7}" type="sibTrans" cxnId="{F208AE15-C548-4FA2-AEF1-1991AFBCD2F6}">
      <dgm:prSet/>
      <dgm:spPr/>
      <dgm:t>
        <a:bodyPr/>
        <a:lstStyle/>
        <a:p>
          <a:endParaRPr lang="ru-RU"/>
        </a:p>
      </dgm:t>
    </dgm:pt>
    <dgm:pt modelId="{7EF67EFD-5063-490B-AD67-9EAB30055D6E}" type="pres">
      <dgm:prSet presAssocID="{541B716B-23E9-4BCA-B01C-305FE33EDB61}" presName="rootnode" presStyleCnt="0">
        <dgm:presLayoutVars>
          <dgm:chMax/>
          <dgm:chPref/>
          <dgm:dir/>
          <dgm:animLvl val="lvl"/>
        </dgm:presLayoutVars>
      </dgm:prSet>
      <dgm:spPr/>
    </dgm:pt>
    <dgm:pt modelId="{D47B2996-794F-4A59-9DC3-1BF4E677C54F}" type="pres">
      <dgm:prSet presAssocID="{8D208377-B93E-4609-8BC8-3E68E6005BCE}" presName="composite" presStyleCnt="0"/>
      <dgm:spPr/>
    </dgm:pt>
    <dgm:pt modelId="{49C08EB1-074B-486E-9FCF-FB109B0A5287}" type="pres">
      <dgm:prSet presAssocID="{8D208377-B93E-4609-8BC8-3E68E6005BCE}" presName="bentUpArrow1" presStyleLbl="alignImgPlace1" presStyleIdx="0" presStyleCnt="2"/>
      <dgm:spPr/>
    </dgm:pt>
    <dgm:pt modelId="{32078615-29C3-466B-BB14-09084AF72F48}" type="pres">
      <dgm:prSet presAssocID="{8D208377-B93E-4609-8BC8-3E68E6005BCE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4D7A21B2-679B-4B52-A66C-835F2086EEC0}" type="pres">
      <dgm:prSet presAssocID="{8D208377-B93E-4609-8BC8-3E68E6005BCE}" presName="ChildText" presStyleLbl="revTx" presStyleIdx="0" presStyleCnt="3" custScaleX="190067" custLinFactNeighborX="54384" custLinFactNeighborY="1227">
        <dgm:presLayoutVars>
          <dgm:chMax val="0"/>
          <dgm:chPref val="0"/>
          <dgm:bulletEnabled val="1"/>
        </dgm:presLayoutVars>
      </dgm:prSet>
      <dgm:spPr/>
    </dgm:pt>
    <dgm:pt modelId="{DF3893F3-C5AD-4F46-9377-0EB8F60FA418}" type="pres">
      <dgm:prSet presAssocID="{E540B36D-692A-42E0-AB67-5F8C80ADC0E5}" presName="sibTrans" presStyleCnt="0"/>
      <dgm:spPr/>
    </dgm:pt>
    <dgm:pt modelId="{4CC1FE37-8598-4805-844C-0B8B3E66FD17}" type="pres">
      <dgm:prSet presAssocID="{997A5D24-9156-41FF-8167-B82BFD1AF701}" presName="composite" presStyleCnt="0"/>
      <dgm:spPr/>
    </dgm:pt>
    <dgm:pt modelId="{C85E9074-7A53-467F-B259-A77949583BB9}" type="pres">
      <dgm:prSet presAssocID="{997A5D24-9156-41FF-8167-B82BFD1AF701}" presName="bentUpArrow1" presStyleLbl="alignImgPlace1" presStyleIdx="1" presStyleCnt="2"/>
      <dgm:spPr/>
    </dgm:pt>
    <dgm:pt modelId="{4AEE4389-B9C9-4385-B3B6-62C13E73FABE}" type="pres">
      <dgm:prSet presAssocID="{997A5D24-9156-41FF-8167-B82BFD1AF701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DB385D91-93A7-4BA8-A1FA-508BDDBD1BC5}" type="pres">
      <dgm:prSet presAssocID="{997A5D24-9156-41FF-8167-B82BFD1AF701}" presName="ChildText" presStyleLbl="revTx" presStyleIdx="1" presStyleCnt="3" custScaleX="181875" custLinFactNeighborX="60109" custLinFactNeighborY="63">
        <dgm:presLayoutVars>
          <dgm:chMax val="0"/>
          <dgm:chPref val="0"/>
          <dgm:bulletEnabled val="1"/>
        </dgm:presLayoutVars>
      </dgm:prSet>
      <dgm:spPr/>
    </dgm:pt>
    <dgm:pt modelId="{42F251F7-DC43-4660-811D-18B250B8911A}" type="pres">
      <dgm:prSet presAssocID="{84537AEB-1BAB-4C5B-99AC-DB36C7FA4F4C}" presName="sibTrans" presStyleCnt="0"/>
      <dgm:spPr/>
    </dgm:pt>
    <dgm:pt modelId="{9DAE90FF-4860-40BC-BAF0-E2290B3D3B35}" type="pres">
      <dgm:prSet presAssocID="{91D50A46-7A3D-4EBB-9B37-18506CF4801F}" presName="composite" presStyleCnt="0"/>
      <dgm:spPr/>
    </dgm:pt>
    <dgm:pt modelId="{DA9A20D9-15C6-4F17-A823-686E2E3E00DE}" type="pres">
      <dgm:prSet presAssocID="{91D50A46-7A3D-4EBB-9B37-18506CF4801F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C92B22DA-31B6-4991-B71A-E06495899D89}" type="pres">
      <dgm:prSet presAssocID="{91D50A46-7A3D-4EBB-9B37-18506CF4801F}" presName="FinalChildText" presStyleLbl="revTx" presStyleIdx="2" presStyleCnt="3" custScaleX="165458" custLinFactNeighborX="37647" custLinFactNeighborY="-2286">
        <dgm:presLayoutVars>
          <dgm:chMax val="0"/>
          <dgm:chPref val="0"/>
          <dgm:bulletEnabled val="1"/>
        </dgm:presLayoutVars>
      </dgm:prSet>
      <dgm:spPr/>
    </dgm:pt>
  </dgm:ptLst>
  <dgm:cxnLst>
    <dgm:cxn modelId="{55A83F02-659E-4CB0-AF7D-0FA9C05B0C27}" type="presOf" srcId="{120FBEF1-1D4E-422A-8470-085A46A19DE2}" destId="{C92B22DA-31B6-4991-B71A-E06495899D89}" srcOrd="0" destOrd="0" presId="urn:microsoft.com/office/officeart/2005/8/layout/StepDownProcess"/>
    <dgm:cxn modelId="{23C75009-8BCC-4636-9CDF-A9BB2D3F5878}" srcId="{541B716B-23E9-4BCA-B01C-305FE33EDB61}" destId="{8D208377-B93E-4609-8BC8-3E68E6005BCE}" srcOrd="0" destOrd="0" parTransId="{A0C34592-20CA-43CF-B088-F5697456F45E}" sibTransId="{E540B36D-692A-42E0-AB67-5F8C80ADC0E5}"/>
    <dgm:cxn modelId="{F208AE15-C548-4FA2-AEF1-1991AFBCD2F6}" srcId="{91D50A46-7A3D-4EBB-9B37-18506CF4801F}" destId="{120FBEF1-1D4E-422A-8470-085A46A19DE2}" srcOrd="0" destOrd="0" parTransId="{F32C3956-2260-4BAE-A525-8640E7A8A1C3}" sibTransId="{EAF15278-D608-4E46-8EA9-12492B78ADC7}"/>
    <dgm:cxn modelId="{DFE2D42E-CC74-4F90-BF01-199B51F8FD64}" srcId="{541B716B-23E9-4BCA-B01C-305FE33EDB61}" destId="{997A5D24-9156-41FF-8167-B82BFD1AF701}" srcOrd="1" destOrd="0" parTransId="{8DC25B95-2B77-4AE2-A5C5-8DBE92E6764C}" sibTransId="{84537AEB-1BAB-4C5B-99AC-DB36C7FA4F4C}"/>
    <dgm:cxn modelId="{A0AFE739-6928-4320-B5F4-56462AD12B80}" srcId="{997A5D24-9156-41FF-8167-B82BFD1AF701}" destId="{B8AF6231-E5AE-4DF4-A313-C00CF493F670}" srcOrd="0" destOrd="0" parTransId="{5D5AA327-7547-4D55-ADFC-54BED0F49EE1}" sibTransId="{C78AAB85-6B13-4369-9B5D-9EC78A3A6678}"/>
    <dgm:cxn modelId="{DFD63D3F-F4DD-4ECC-BAF9-4B8882A57683}" type="presOf" srcId="{541B716B-23E9-4BCA-B01C-305FE33EDB61}" destId="{7EF67EFD-5063-490B-AD67-9EAB30055D6E}" srcOrd="0" destOrd="0" presId="urn:microsoft.com/office/officeart/2005/8/layout/StepDownProcess"/>
    <dgm:cxn modelId="{D37A8246-8234-45F9-BB7C-8E40B3C0DECC}" srcId="{541B716B-23E9-4BCA-B01C-305FE33EDB61}" destId="{91D50A46-7A3D-4EBB-9B37-18506CF4801F}" srcOrd="2" destOrd="0" parTransId="{1D7FB7ED-EAF6-4BB6-92C5-1917282AEABA}" sibTransId="{122F0472-7514-4155-BC9C-5AC0F5B768CB}"/>
    <dgm:cxn modelId="{2354176C-19E3-4FA5-AE15-60F995D7BE28}" type="presOf" srcId="{00CBE89E-984C-4EA9-BE82-2F4E7FCCF726}" destId="{4D7A21B2-679B-4B52-A66C-835F2086EEC0}" srcOrd="0" destOrd="0" presId="urn:microsoft.com/office/officeart/2005/8/layout/StepDownProcess"/>
    <dgm:cxn modelId="{38F26471-3EB8-4350-A117-B1AC84489DC1}" type="presOf" srcId="{8D208377-B93E-4609-8BC8-3E68E6005BCE}" destId="{32078615-29C3-466B-BB14-09084AF72F48}" srcOrd="0" destOrd="0" presId="urn:microsoft.com/office/officeart/2005/8/layout/StepDownProcess"/>
    <dgm:cxn modelId="{21F98990-AC82-4226-A03B-C87602D1A0B3}" type="presOf" srcId="{997A5D24-9156-41FF-8167-B82BFD1AF701}" destId="{4AEE4389-B9C9-4385-B3B6-62C13E73FABE}" srcOrd="0" destOrd="0" presId="urn:microsoft.com/office/officeart/2005/8/layout/StepDownProcess"/>
    <dgm:cxn modelId="{1C513795-C04E-40C3-BE9B-3CD0D98759AA}" type="presOf" srcId="{B8AF6231-E5AE-4DF4-A313-C00CF493F670}" destId="{DB385D91-93A7-4BA8-A1FA-508BDDBD1BC5}" srcOrd="0" destOrd="0" presId="urn:microsoft.com/office/officeart/2005/8/layout/StepDownProcess"/>
    <dgm:cxn modelId="{EEFCD096-F370-4553-B06C-42E1DD07A215}" srcId="{8D208377-B93E-4609-8BC8-3E68E6005BCE}" destId="{00CBE89E-984C-4EA9-BE82-2F4E7FCCF726}" srcOrd="0" destOrd="0" parTransId="{EF11EA1E-C091-4791-A720-FF60BC35F5D8}" sibTransId="{8A691D95-CBF5-4E98-BA62-EAFA5BFA1512}"/>
    <dgm:cxn modelId="{1461A1EC-AC26-4924-A2B0-0B69FADF4406}" type="presOf" srcId="{91D50A46-7A3D-4EBB-9B37-18506CF4801F}" destId="{DA9A20D9-15C6-4F17-A823-686E2E3E00DE}" srcOrd="0" destOrd="0" presId="urn:microsoft.com/office/officeart/2005/8/layout/StepDownProcess"/>
    <dgm:cxn modelId="{87FF1D89-92D3-4642-839E-28362DB4F6DB}" type="presParOf" srcId="{7EF67EFD-5063-490B-AD67-9EAB30055D6E}" destId="{D47B2996-794F-4A59-9DC3-1BF4E677C54F}" srcOrd="0" destOrd="0" presId="urn:microsoft.com/office/officeart/2005/8/layout/StepDownProcess"/>
    <dgm:cxn modelId="{3BB00C8F-358E-4727-81EA-D11A759D2686}" type="presParOf" srcId="{D47B2996-794F-4A59-9DC3-1BF4E677C54F}" destId="{49C08EB1-074B-486E-9FCF-FB109B0A5287}" srcOrd="0" destOrd="0" presId="urn:microsoft.com/office/officeart/2005/8/layout/StepDownProcess"/>
    <dgm:cxn modelId="{E20534D3-7B87-474A-8EE4-FD8BF6489E77}" type="presParOf" srcId="{D47B2996-794F-4A59-9DC3-1BF4E677C54F}" destId="{32078615-29C3-466B-BB14-09084AF72F48}" srcOrd="1" destOrd="0" presId="urn:microsoft.com/office/officeart/2005/8/layout/StepDownProcess"/>
    <dgm:cxn modelId="{6DAEC57D-9279-4683-B984-981CCD5FE2E2}" type="presParOf" srcId="{D47B2996-794F-4A59-9DC3-1BF4E677C54F}" destId="{4D7A21B2-679B-4B52-A66C-835F2086EEC0}" srcOrd="2" destOrd="0" presId="urn:microsoft.com/office/officeart/2005/8/layout/StepDownProcess"/>
    <dgm:cxn modelId="{9275316E-0AF6-4E53-B7DF-0B14583C455C}" type="presParOf" srcId="{7EF67EFD-5063-490B-AD67-9EAB30055D6E}" destId="{DF3893F3-C5AD-4F46-9377-0EB8F60FA418}" srcOrd="1" destOrd="0" presId="urn:microsoft.com/office/officeart/2005/8/layout/StepDownProcess"/>
    <dgm:cxn modelId="{0CD349FE-7CBC-4176-8FDD-2B1A2A2128C2}" type="presParOf" srcId="{7EF67EFD-5063-490B-AD67-9EAB30055D6E}" destId="{4CC1FE37-8598-4805-844C-0B8B3E66FD17}" srcOrd="2" destOrd="0" presId="urn:microsoft.com/office/officeart/2005/8/layout/StepDownProcess"/>
    <dgm:cxn modelId="{53B7F0AF-4201-4B0C-9630-FC6C29A3B4AE}" type="presParOf" srcId="{4CC1FE37-8598-4805-844C-0B8B3E66FD17}" destId="{C85E9074-7A53-467F-B259-A77949583BB9}" srcOrd="0" destOrd="0" presId="urn:microsoft.com/office/officeart/2005/8/layout/StepDownProcess"/>
    <dgm:cxn modelId="{97A660E3-F06D-4C8F-83B3-91E1E24D01A2}" type="presParOf" srcId="{4CC1FE37-8598-4805-844C-0B8B3E66FD17}" destId="{4AEE4389-B9C9-4385-B3B6-62C13E73FABE}" srcOrd="1" destOrd="0" presId="urn:microsoft.com/office/officeart/2005/8/layout/StepDownProcess"/>
    <dgm:cxn modelId="{D0CEC644-0734-4A67-A1B4-3858681298BD}" type="presParOf" srcId="{4CC1FE37-8598-4805-844C-0B8B3E66FD17}" destId="{DB385D91-93A7-4BA8-A1FA-508BDDBD1BC5}" srcOrd="2" destOrd="0" presId="urn:microsoft.com/office/officeart/2005/8/layout/StepDownProcess"/>
    <dgm:cxn modelId="{BD50BC68-2C13-4976-A77B-6222EBF0EC02}" type="presParOf" srcId="{7EF67EFD-5063-490B-AD67-9EAB30055D6E}" destId="{42F251F7-DC43-4660-811D-18B250B8911A}" srcOrd="3" destOrd="0" presId="urn:microsoft.com/office/officeart/2005/8/layout/StepDownProcess"/>
    <dgm:cxn modelId="{D7B290E0-D831-4B91-BED7-B98DA38FCFEF}" type="presParOf" srcId="{7EF67EFD-5063-490B-AD67-9EAB30055D6E}" destId="{9DAE90FF-4860-40BC-BAF0-E2290B3D3B35}" srcOrd="4" destOrd="0" presId="urn:microsoft.com/office/officeart/2005/8/layout/StepDownProcess"/>
    <dgm:cxn modelId="{E0BBD38C-4A5C-45B2-8934-27E6A003D126}" type="presParOf" srcId="{9DAE90FF-4860-40BC-BAF0-E2290B3D3B35}" destId="{DA9A20D9-15C6-4F17-A823-686E2E3E00DE}" srcOrd="0" destOrd="0" presId="urn:microsoft.com/office/officeart/2005/8/layout/StepDownProcess"/>
    <dgm:cxn modelId="{DA707FC1-83C1-44CF-A42F-3A2FF79032B8}" type="presParOf" srcId="{9DAE90FF-4860-40BC-BAF0-E2290B3D3B35}" destId="{C92B22DA-31B6-4991-B71A-E06495899D89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274E03-08F7-4AE9-A514-EA5697D3B29C}" type="doc">
      <dgm:prSet loTypeId="urn:microsoft.com/office/officeart/2005/8/layout/h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ru-RU"/>
        </a:p>
      </dgm:t>
    </dgm:pt>
    <dgm:pt modelId="{BB0B8956-5268-49A7-A1B8-483D8667E51F}">
      <dgm:prSet phldrT="[Текст]"/>
      <dgm:spPr/>
      <dgm:t>
        <a:bodyPr/>
        <a:lstStyle/>
        <a:p>
          <a:r>
            <a:rPr lang="ru-RU" dirty="0"/>
            <a:t>Точность и релевантность</a:t>
          </a:r>
        </a:p>
      </dgm:t>
    </dgm:pt>
    <dgm:pt modelId="{9449654B-C64F-4BD2-AD89-9EA636430CB6}" type="parTrans" cxnId="{96DFB315-A6D5-4734-AC7D-BA3E23BFA084}">
      <dgm:prSet/>
      <dgm:spPr/>
      <dgm:t>
        <a:bodyPr/>
        <a:lstStyle/>
        <a:p>
          <a:endParaRPr lang="ru-RU"/>
        </a:p>
      </dgm:t>
    </dgm:pt>
    <dgm:pt modelId="{11F2920A-DD94-43E3-A1BB-1324220E7BA7}" type="sibTrans" cxnId="{96DFB315-A6D5-4734-AC7D-BA3E23BFA084}">
      <dgm:prSet/>
      <dgm:spPr/>
      <dgm:t>
        <a:bodyPr/>
        <a:lstStyle/>
        <a:p>
          <a:endParaRPr lang="ru-RU"/>
        </a:p>
      </dgm:t>
    </dgm:pt>
    <dgm:pt modelId="{E9449CAD-8C42-4C2F-97B7-4AC856B69876}">
      <dgm:prSet phldrT="[Текст]" custT="1"/>
      <dgm:spPr/>
      <dgm:t>
        <a:bodyPr/>
        <a:lstStyle/>
        <a:p>
          <a:pPr algn="just"/>
          <a:r>
            <a:rPr lang="ru-RU" sz="2400" dirty="0">
              <a:latin typeface="Tomorrow"/>
            </a:rPr>
            <a:t>Насколько точно и релевантно сгенерированные тексты соответствуют запросу пользователя</a:t>
          </a:r>
        </a:p>
      </dgm:t>
    </dgm:pt>
    <dgm:pt modelId="{0AF503AB-C617-44E8-BD85-468394EAB7BB}" type="parTrans" cxnId="{C7760401-D169-4EA0-9E4A-DA5D979A5B9A}">
      <dgm:prSet/>
      <dgm:spPr/>
      <dgm:t>
        <a:bodyPr/>
        <a:lstStyle/>
        <a:p>
          <a:endParaRPr lang="ru-RU"/>
        </a:p>
      </dgm:t>
    </dgm:pt>
    <dgm:pt modelId="{F864D909-3FAD-4E69-8B60-179CDE31200D}" type="sibTrans" cxnId="{C7760401-D169-4EA0-9E4A-DA5D979A5B9A}">
      <dgm:prSet/>
      <dgm:spPr/>
      <dgm:t>
        <a:bodyPr/>
        <a:lstStyle/>
        <a:p>
          <a:endParaRPr lang="ru-RU"/>
        </a:p>
      </dgm:t>
    </dgm:pt>
    <dgm:pt modelId="{F130EC33-C7C6-41AD-AC4D-E404F9C6E093}">
      <dgm:prSet phldrT="[Текст]" custT="1"/>
      <dgm:spPr/>
      <dgm:t>
        <a:bodyPr/>
        <a:lstStyle/>
        <a:p>
          <a:pPr algn="just"/>
          <a:r>
            <a:rPr lang="ru-RU" sz="2400" dirty="0">
              <a:latin typeface="Tomorrow"/>
            </a:rPr>
            <a:t>Оценка включает проверку на грамотность, логику и соответствие контенту</a:t>
          </a:r>
        </a:p>
      </dgm:t>
    </dgm:pt>
    <dgm:pt modelId="{423A8D39-D2C9-4FB9-8A27-CBE38AABD2E1}" type="parTrans" cxnId="{742DD9EB-A779-4CCB-93E8-5D1F9ACF8667}">
      <dgm:prSet/>
      <dgm:spPr/>
      <dgm:t>
        <a:bodyPr/>
        <a:lstStyle/>
        <a:p>
          <a:endParaRPr lang="ru-RU"/>
        </a:p>
      </dgm:t>
    </dgm:pt>
    <dgm:pt modelId="{44362422-DCF9-44E9-88C9-C82F6F2B0152}" type="sibTrans" cxnId="{742DD9EB-A779-4CCB-93E8-5D1F9ACF8667}">
      <dgm:prSet/>
      <dgm:spPr/>
      <dgm:t>
        <a:bodyPr/>
        <a:lstStyle/>
        <a:p>
          <a:endParaRPr lang="ru-RU"/>
        </a:p>
      </dgm:t>
    </dgm:pt>
    <dgm:pt modelId="{6C6100D0-B157-4E67-8BC6-63CF72748CA4}">
      <dgm:prSet phldrT="[Текст]"/>
      <dgm:spPr/>
      <dgm:t>
        <a:bodyPr/>
        <a:lstStyle/>
        <a:p>
          <a:r>
            <a:rPr lang="ru-RU" dirty="0"/>
            <a:t>Скорость генерации</a:t>
          </a:r>
        </a:p>
      </dgm:t>
    </dgm:pt>
    <dgm:pt modelId="{80921694-2770-475C-90FB-2CC2EB551D31}" type="parTrans" cxnId="{87D06C8D-78C8-42D8-A917-8290F8746136}">
      <dgm:prSet/>
      <dgm:spPr/>
      <dgm:t>
        <a:bodyPr/>
        <a:lstStyle/>
        <a:p>
          <a:endParaRPr lang="ru-RU"/>
        </a:p>
      </dgm:t>
    </dgm:pt>
    <dgm:pt modelId="{DEA71B8B-70BE-46B6-BC4F-02D52EBF3B3E}" type="sibTrans" cxnId="{87D06C8D-78C8-42D8-A917-8290F8746136}">
      <dgm:prSet/>
      <dgm:spPr/>
      <dgm:t>
        <a:bodyPr/>
        <a:lstStyle/>
        <a:p>
          <a:endParaRPr lang="ru-RU"/>
        </a:p>
      </dgm:t>
    </dgm:pt>
    <dgm:pt modelId="{65B68176-43CC-4241-B12D-33CFDE1BA29C}">
      <dgm:prSet phldrT="[Текст]" custT="1"/>
      <dgm:spPr/>
      <dgm:t>
        <a:bodyPr/>
        <a:lstStyle/>
        <a:p>
          <a:pPr algn="just"/>
          <a:r>
            <a:rPr lang="ru-RU" sz="2400" dirty="0">
              <a:latin typeface="Tomorrow"/>
            </a:rPr>
            <a:t>Время, необходимое для создания ответа или обучающего материала</a:t>
          </a:r>
        </a:p>
      </dgm:t>
    </dgm:pt>
    <dgm:pt modelId="{B94205A8-557E-4AB8-8F4C-C0D05D39BFD1}" type="parTrans" cxnId="{6E000C7A-5E48-49C8-AD52-AAA33CF34E2D}">
      <dgm:prSet/>
      <dgm:spPr/>
      <dgm:t>
        <a:bodyPr/>
        <a:lstStyle/>
        <a:p>
          <a:endParaRPr lang="ru-RU"/>
        </a:p>
      </dgm:t>
    </dgm:pt>
    <dgm:pt modelId="{8A892025-523B-4DE8-BDE4-88734E64E62A}" type="sibTrans" cxnId="{6E000C7A-5E48-49C8-AD52-AAA33CF34E2D}">
      <dgm:prSet/>
      <dgm:spPr/>
      <dgm:t>
        <a:bodyPr/>
        <a:lstStyle/>
        <a:p>
          <a:endParaRPr lang="ru-RU"/>
        </a:p>
      </dgm:t>
    </dgm:pt>
    <dgm:pt modelId="{8FB5AA32-8FD5-4E4E-A19A-5F9FA8C2ED8B}">
      <dgm:prSet phldrT="[Текст]"/>
      <dgm:spPr/>
      <dgm:t>
        <a:bodyPr/>
        <a:lstStyle/>
        <a:p>
          <a:r>
            <a:rPr lang="ru-RU" dirty="0"/>
            <a:t>Адаптивность</a:t>
          </a:r>
        </a:p>
      </dgm:t>
    </dgm:pt>
    <dgm:pt modelId="{3E652059-33F3-4BB9-90BE-45AF1D59F344}" type="parTrans" cxnId="{4CF4EC85-1E0B-4596-A39D-6929A1D4A61E}">
      <dgm:prSet/>
      <dgm:spPr/>
      <dgm:t>
        <a:bodyPr/>
        <a:lstStyle/>
        <a:p>
          <a:endParaRPr lang="ru-RU"/>
        </a:p>
      </dgm:t>
    </dgm:pt>
    <dgm:pt modelId="{071EDBEF-4585-4751-AD73-0DAD60B249B4}" type="sibTrans" cxnId="{4CF4EC85-1E0B-4596-A39D-6929A1D4A61E}">
      <dgm:prSet/>
      <dgm:spPr/>
      <dgm:t>
        <a:bodyPr/>
        <a:lstStyle/>
        <a:p>
          <a:endParaRPr lang="ru-RU"/>
        </a:p>
      </dgm:t>
    </dgm:pt>
    <dgm:pt modelId="{A4B53BEE-8994-4606-83B3-1B1226DE6988}">
      <dgm:prSet phldrT="[Текст]" custT="1"/>
      <dgm:spPr/>
      <dgm:t>
        <a:bodyPr/>
        <a:lstStyle/>
        <a:p>
          <a:pPr algn="just"/>
          <a:r>
            <a:rPr lang="ru-RU" sz="2400" dirty="0">
              <a:latin typeface="Tomorrow"/>
            </a:rPr>
            <a:t>Способность модели адаптировать свои ответы в зависимости от сложности запроса и уровня знаний пользователя</a:t>
          </a:r>
        </a:p>
      </dgm:t>
    </dgm:pt>
    <dgm:pt modelId="{222CFB4E-E558-4303-BEF5-47B74F16252D}" type="parTrans" cxnId="{8F19F9C6-11D5-46E2-BEBA-00A71AD39ECB}">
      <dgm:prSet/>
      <dgm:spPr/>
      <dgm:t>
        <a:bodyPr/>
        <a:lstStyle/>
        <a:p>
          <a:endParaRPr lang="ru-RU"/>
        </a:p>
      </dgm:t>
    </dgm:pt>
    <dgm:pt modelId="{F73AEF2F-9842-46D2-978D-DCFAF2E0B385}" type="sibTrans" cxnId="{8F19F9C6-11D5-46E2-BEBA-00A71AD39ECB}">
      <dgm:prSet/>
      <dgm:spPr/>
      <dgm:t>
        <a:bodyPr/>
        <a:lstStyle/>
        <a:p>
          <a:endParaRPr lang="ru-RU"/>
        </a:p>
      </dgm:t>
    </dgm:pt>
    <dgm:pt modelId="{CB149FFB-FD2D-4BAB-8E95-E3091075FEAC}" type="pres">
      <dgm:prSet presAssocID="{27274E03-08F7-4AE9-A514-EA5697D3B29C}" presName="Name0" presStyleCnt="0">
        <dgm:presLayoutVars>
          <dgm:dir/>
          <dgm:animLvl val="lvl"/>
          <dgm:resizeHandles val="exact"/>
        </dgm:presLayoutVars>
      </dgm:prSet>
      <dgm:spPr/>
    </dgm:pt>
    <dgm:pt modelId="{3117F93A-448C-4B22-890E-659219EDC90C}" type="pres">
      <dgm:prSet presAssocID="{BB0B8956-5268-49A7-A1B8-483D8667E51F}" presName="composite" presStyleCnt="0"/>
      <dgm:spPr/>
    </dgm:pt>
    <dgm:pt modelId="{0E4F20C9-BDAB-46AB-A56A-A5DF8FBEC39B}" type="pres">
      <dgm:prSet presAssocID="{BB0B8956-5268-49A7-A1B8-483D8667E51F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5678899-E815-4944-A603-C043E8757DBA}" type="pres">
      <dgm:prSet presAssocID="{BB0B8956-5268-49A7-A1B8-483D8667E51F}" presName="desTx" presStyleLbl="alignAccFollowNode1" presStyleIdx="0" presStyleCnt="3">
        <dgm:presLayoutVars>
          <dgm:bulletEnabled val="1"/>
        </dgm:presLayoutVars>
      </dgm:prSet>
      <dgm:spPr/>
    </dgm:pt>
    <dgm:pt modelId="{84D33216-E922-4484-AA88-85C2D7B744D8}" type="pres">
      <dgm:prSet presAssocID="{11F2920A-DD94-43E3-A1BB-1324220E7BA7}" presName="space" presStyleCnt="0"/>
      <dgm:spPr/>
    </dgm:pt>
    <dgm:pt modelId="{AFB532FC-1DF4-4047-92C2-34E491F36C66}" type="pres">
      <dgm:prSet presAssocID="{6C6100D0-B157-4E67-8BC6-63CF72748CA4}" presName="composite" presStyleCnt="0"/>
      <dgm:spPr/>
    </dgm:pt>
    <dgm:pt modelId="{43562EE1-52F1-4B9A-BDD2-D8661C30807F}" type="pres">
      <dgm:prSet presAssocID="{6C6100D0-B157-4E67-8BC6-63CF72748CA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8E31C4E6-A9CD-4B46-AD70-150B4242311F}" type="pres">
      <dgm:prSet presAssocID="{6C6100D0-B157-4E67-8BC6-63CF72748CA4}" presName="desTx" presStyleLbl="alignAccFollowNode1" presStyleIdx="1" presStyleCnt="3">
        <dgm:presLayoutVars>
          <dgm:bulletEnabled val="1"/>
        </dgm:presLayoutVars>
      </dgm:prSet>
      <dgm:spPr/>
    </dgm:pt>
    <dgm:pt modelId="{713E825D-40E9-486F-AF55-FE378BC71B86}" type="pres">
      <dgm:prSet presAssocID="{DEA71B8B-70BE-46B6-BC4F-02D52EBF3B3E}" presName="space" presStyleCnt="0"/>
      <dgm:spPr/>
    </dgm:pt>
    <dgm:pt modelId="{E2D9948A-9D23-424F-BF35-36E1BB40F24D}" type="pres">
      <dgm:prSet presAssocID="{8FB5AA32-8FD5-4E4E-A19A-5F9FA8C2ED8B}" presName="composite" presStyleCnt="0"/>
      <dgm:spPr/>
    </dgm:pt>
    <dgm:pt modelId="{2E789C9D-B9C1-458C-910E-024325117955}" type="pres">
      <dgm:prSet presAssocID="{8FB5AA32-8FD5-4E4E-A19A-5F9FA8C2ED8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B064F9D7-514C-434F-8A91-512B944BE042}" type="pres">
      <dgm:prSet presAssocID="{8FB5AA32-8FD5-4E4E-A19A-5F9FA8C2ED8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C7760401-D169-4EA0-9E4A-DA5D979A5B9A}" srcId="{BB0B8956-5268-49A7-A1B8-483D8667E51F}" destId="{E9449CAD-8C42-4C2F-97B7-4AC856B69876}" srcOrd="0" destOrd="0" parTransId="{0AF503AB-C617-44E8-BD85-468394EAB7BB}" sibTransId="{F864D909-3FAD-4E69-8B60-179CDE31200D}"/>
    <dgm:cxn modelId="{F5F03E0E-0089-4897-A5EC-072D4508F3C7}" type="presOf" srcId="{27274E03-08F7-4AE9-A514-EA5697D3B29C}" destId="{CB149FFB-FD2D-4BAB-8E95-E3091075FEAC}" srcOrd="0" destOrd="0" presId="urn:microsoft.com/office/officeart/2005/8/layout/hList1"/>
    <dgm:cxn modelId="{96DFB315-A6D5-4734-AC7D-BA3E23BFA084}" srcId="{27274E03-08F7-4AE9-A514-EA5697D3B29C}" destId="{BB0B8956-5268-49A7-A1B8-483D8667E51F}" srcOrd="0" destOrd="0" parTransId="{9449654B-C64F-4BD2-AD89-9EA636430CB6}" sibTransId="{11F2920A-DD94-43E3-A1BB-1324220E7BA7}"/>
    <dgm:cxn modelId="{06F63C39-D578-476B-B5D1-6918A4B48839}" type="presOf" srcId="{A4B53BEE-8994-4606-83B3-1B1226DE6988}" destId="{B064F9D7-514C-434F-8A91-512B944BE042}" srcOrd="0" destOrd="0" presId="urn:microsoft.com/office/officeart/2005/8/layout/hList1"/>
    <dgm:cxn modelId="{B0AB1869-0019-41D7-9EC4-2BC0B3EAD4FD}" type="presOf" srcId="{65B68176-43CC-4241-B12D-33CFDE1BA29C}" destId="{8E31C4E6-A9CD-4B46-AD70-150B4242311F}" srcOrd="0" destOrd="0" presId="urn:microsoft.com/office/officeart/2005/8/layout/hList1"/>
    <dgm:cxn modelId="{EAEDD978-7E13-4240-8610-4E57CC6BF22D}" type="presOf" srcId="{F130EC33-C7C6-41AD-AC4D-E404F9C6E093}" destId="{15678899-E815-4944-A603-C043E8757DBA}" srcOrd="0" destOrd="1" presId="urn:microsoft.com/office/officeart/2005/8/layout/hList1"/>
    <dgm:cxn modelId="{6E000C7A-5E48-49C8-AD52-AAA33CF34E2D}" srcId="{6C6100D0-B157-4E67-8BC6-63CF72748CA4}" destId="{65B68176-43CC-4241-B12D-33CFDE1BA29C}" srcOrd="0" destOrd="0" parTransId="{B94205A8-557E-4AB8-8F4C-C0D05D39BFD1}" sibTransId="{8A892025-523B-4DE8-BDE4-88734E64E62A}"/>
    <dgm:cxn modelId="{4CF4EC85-1E0B-4596-A39D-6929A1D4A61E}" srcId="{27274E03-08F7-4AE9-A514-EA5697D3B29C}" destId="{8FB5AA32-8FD5-4E4E-A19A-5F9FA8C2ED8B}" srcOrd="2" destOrd="0" parTransId="{3E652059-33F3-4BB9-90BE-45AF1D59F344}" sibTransId="{071EDBEF-4585-4751-AD73-0DAD60B249B4}"/>
    <dgm:cxn modelId="{87D06C8D-78C8-42D8-A917-8290F8746136}" srcId="{27274E03-08F7-4AE9-A514-EA5697D3B29C}" destId="{6C6100D0-B157-4E67-8BC6-63CF72748CA4}" srcOrd="1" destOrd="0" parTransId="{80921694-2770-475C-90FB-2CC2EB551D31}" sibTransId="{DEA71B8B-70BE-46B6-BC4F-02D52EBF3B3E}"/>
    <dgm:cxn modelId="{DB915E99-3A5A-4F4B-975E-F8C3055EC10C}" type="presOf" srcId="{6C6100D0-B157-4E67-8BC6-63CF72748CA4}" destId="{43562EE1-52F1-4B9A-BDD2-D8661C30807F}" srcOrd="0" destOrd="0" presId="urn:microsoft.com/office/officeart/2005/8/layout/hList1"/>
    <dgm:cxn modelId="{3C6823B8-EF22-44B0-8108-6263CDB0933B}" type="presOf" srcId="{BB0B8956-5268-49A7-A1B8-483D8667E51F}" destId="{0E4F20C9-BDAB-46AB-A56A-A5DF8FBEC39B}" srcOrd="0" destOrd="0" presId="urn:microsoft.com/office/officeart/2005/8/layout/hList1"/>
    <dgm:cxn modelId="{972D58BA-C655-4E5F-A885-A8EEB5D091A2}" type="presOf" srcId="{E9449CAD-8C42-4C2F-97B7-4AC856B69876}" destId="{15678899-E815-4944-A603-C043E8757DBA}" srcOrd="0" destOrd="0" presId="urn:microsoft.com/office/officeart/2005/8/layout/hList1"/>
    <dgm:cxn modelId="{8F19F9C6-11D5-46E2-BEBA-00A71AD39ECB}" srcId="{8FB5AA32-8FD5-4E4E-A19A-5F9FA8C2ED8B}" destId="{A4B53BEE-8994-4606-83B3-1B1226DE6988}" srcOrd="0" destOrd="0" parTransId="{222CFB4E-E558-4303-BEF5-47B74F16252D}" sibTransId="{F73AEF2F-9842-46D2-978D-DCFAF2E0B385}"/>
    <dgm:cxn modelId="{32F3E2E9-E237-47EE-B1F3-CC294ACD7E0E}" type="presOf" srcId="{8FB5AA32-8FD5-4E4E-A19A-5F9FA8C2ED8B}" destId="{2E789C9D-B9C1-458C-910E-024325117955}" srcOrd="0" destOrd="0" presId="urn:microsoft.com/office/officeart/2005/8/layout/hList1"/>
    <dgm:cxn modelId="{742DD9EB-A779-4CCB-93E8-5D1F9ACF8667}" srcId="{BB0B8956-5268-49A7-A1B8-483D8667E51F}" destId="{F130EC33-C7C6-41AD-AC4D-E404F9C6E093}" srcOrd="1" destOrd="0" parTransId="{423A8D39-D2C9-4FB9-8A27-CBE38AABD2E1}" sibTransId="{44362422-DCF9-44E9-88C9-C82F6F2B0152}"/>
    <dgm:cxn modelId="{132328AC-A308-4258-A238-F6276642EBF8}" type="presParOf" srcId="{CB149FFB-FD2D-4BAB-8E95-E3091075FEAC}" destId="{3117F93A-448C-4B22-890E-659219EDC90C}" srcOrd="0" destOrd="0" presId="urn:microsoft.com/office/officeart/2005/8/layout/hList1"/>
    <dgm:cxn modelId="{5FFF5D67-888A-4EF4-8FA8-DB1336C4F566}" type="presParOf" srcId="{3117F93A-448C-4B22-890E-659219EDC90C}" destId="{0E4F20C9-BDAB-46AB-A56A-A5DF8FBEC39B}" srcOrd="0" destOrd="0" presId="urn:microsoft.com/office/officeart/2005/8/layout/hList1"/>
    <dgm:cxn modelId="{D96B0C24-AF26-4E03-A38F-D1242F25E330}" type="presParOf" srcId="{3117F93A-448C-4B22-890E-659219EDC90C}" destId="{15678899-E815-4944-A603-C043E8757DBA}" srcOrd="1" destOrd="0" presId="urn:microsoft.com/office/officeart/2005/8/layout/hList1"/>
    <dgm:cxn modelId="{64CD61AF-7E79-416E-89ED-9993E758B821}" type="presParOf" srcId="{CB149FFB-FD2D-4BAB-8E95-E3091075FEAC}" destId="{84D33216-E922-4484-AA88-85C2D7B744D8}" srcOrd="1" destOrd="0" presId="urn:microsoft.com/office/officeart/2005/8/layout/hList1"/>
    <dgm:cxn modelId="{152022D0-41A7-44CE-8110-D946EEE1ACB4}" type="presParOf" srcId="{CB149FFB-FD2D-4BAB-8E95-E3091075FEAC}" destId="{AFB532FC-1DF4-4047-92C2-34E491F36C66}" srcOrd="2" destOrd="0" presId="urn:microsoft.com/office/officeart/2005/8/layout/hList1"/>
    <dgm:cxn modelId="{68E1D791-D4F2-449C-81C1-FA55E83A82AB}" type="presParOf" srcId="{AFB532FC-1DF4-4047-92C2-34E491F36C66}" destId="{43562EE1-52F1-4B9A-BDD2-D8661C30807F}" srcOrd="0" destOrd="0" presId="urn:microsoft.com/office/officeart/2005/8/layout/hList1"/>
    <dgm:cxn modelId="{AFEFF04F-D131-48AE-BBF0-737C6DA2CB16}" type="presParOf" srcId="{AFB532FC-1DF4-4047-92C2-34E491F36C66}" destId="{8E31C4E6-A9CD-4B46-AD70-150B4242311F}" srcOrd="1" destOrd="0" presId="urn:microsoft.com/office/officeart/2005/8/layout/hList1"/>
    <dgm:cxn modelId="{08D8DAF1-3779-44E0-9851-98B19201BAFE}" type="presParOf" srcId="{CB149FFB-FD2D-4BAB-8E95-E3091075FEAC}" destId="{713E825D-40E9-486F-AF55-FE378BC71B86}" srcOrd="3" destOrd="0" presId="urn:microsoft.com/office/officeart/2005/8/layout/hList1"/>
    <dgm:cxn modelId="{2A75FF44-022B-479D-9021-3E7D00C48689}" type="presParOf" srcId="{CB149FFB-FD2D-4BAB-8E95-E3091075FEAC}" destId="{E2D9948A-9D23-424F-BF35-36E1BB40F24D}" srcOrd="4" destOrd="0" presId="urn:microsoft.com/office/officeart/2005/8/layout/hList1"/>
    <dgm:cxn modelId="{344C51DF-1285-402C-A721-290655A573BD}" type="presParOf" srcId="{E2D9948A-9D23-424F-BF35-36E1BB40F24D}" destId="{2E789C9D-B9C1-458C-910E-024325117955}" srcOrd="0" destOrd="0" presId="urn:microsoft.com/office/officeart/2005/8/layout/hList1"/>
    <dgm:cxn modelId="{06F3CD0E-AF6C-4939-A753-9585A316B130}" type="presParOf" srcId="{E2D9948A-9D23-424F-BF35-36E1BB40F24D}" destId="{B064F9D7-514C-434F-8A91-512B944BE04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08EB1-074B-486E-9FCF-FB109B0A5287}">
      <dsp:nvSpPr>
        <dsp:cNvPr id="0" name=""/>
        <dsp:cNvSpPr/>
      </dsp:nvSpPr>
      <dsp:spPr>
        <a:xfrm rot="5400000">
          <a:off x="1328248" y="1899800"/>
          <a:ext cx="1680209" cy="191285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078615-29C3-466B-BB14-09084AF72F48}">
      <dsp:nvSpPr>
        <dsp:cNvPr id="0" name=""/>
        <dsp:cNvSpPr/>
      </dsp:nvSpPr>
      <dsp:spPr>
        <a:xfrm>
          <a:off x="883095" y="37254"/>
          <a:ext cx="2828484" cy="1979847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/>
            <a:t>Ввод запроса</a:t>
          </a:r>
        </a:p>
      </dsp:txBody>
      <dsp:txXfrm>
        <a:off x="979761" y="133920"/>
        <a:ext cx="2635152" cy="1786515"/>
      </dsp:txXfrm>
    </dsp:sp>
    <dsp:sp modelId="{4D7A21B2-679B-4B52-A66C-835F2086EEC0}">
      <dsp:nvSpPr>
        <dsp:cNvPr id="0" name=""/>
        <dsp:cNvSpPr/>
      </dsp:nvSpPr>
      <dsp:spPr>
        <a:xfrm>
          <a:off x="3903935" y="245712"/>
          <a:ext cx="3910001" cy="1600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just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800" kern="1200" dirty="0"/>
            <a:t>Пользователь вводит текст или задачу</a:t>
          </a:r>
        </a:p>
      </dsp:txBody>
      <dsp:txXfrm>
        <a:off x="3903935" y="245712"/>
        <a:ext cx="3910001" cy="1600200"/>
      </dsp:txXfrm>
    </dsp:sp>
    <dsp:sp modelId="{C85E9074-7A53-467F-B259-A77949583BB9}">
      <dsp:nvSpPr>
        <dsp:cNvPr id="0" name=""/>
        <dsp:cNvSpPr/>
      </dsp:nvSpPr>
      <dsp:spPr>
        <a:xfrm rot="5400000">
          <a:off x="4118042" y="4123822"/>
          <a:ext cx="1680209" cy="191285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4">
            <a:tint val="50000"/>
            <a:hueOff val="-3925396"/>
            <a:satOff val="19763"/>
            <a:lumOff val="1272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EE4389-B9C9-4385-B3B6-62C13E73FABE}">
      <dsp:nvSpPr>
        <dsp:cNvPr id="0" name=""/>
        <dsp:cNvSpPr/>
      </dsp:nvSpPr>
      <dsp:spPr>
        <a:xfrm>
          <a:off x="3672889" y="2261276"/>
          <a:ext cx="2828484" cy="1979847"/>
        </a:xfrm>
        <a:prstGeom prst="roundRect">
          <a:avLst>
            <a:gd name="adj" fmla="val 16670"/>
          </a:avLst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/>
            <a:t>Обработка ИИ</a:t>
          </a:r>
        </a:p>
      </dsp:txBody>
      <dsp:txXfrm>
        <a:off x="3769555" y="2357942"/>
        <a:ext cx="2635152" cy="1786515"/>
      </dsp:txXfrm>
    </dsp:sp>
    <dsp:sp modelId="{DB385D91-93A7-4BA8-A1FA-508BDDBD1BC5}">
      <dsp:nvSpPr>
        <dsp:cNvPr id="0" name=""/>
        <dsp:cNvSpPr/>
      </dsp:nvSpPr>
      <dsp:spPr>
        <a:xfrm>
          <a:off x="6895763" y="2451108"/>
          <a:ext cx="3741478" cy="1600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just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 err="1"/>
            <a:t>RuGPT</a:t>
          </a:r>
          <a:r>
            <a:rPr lang="ru-RU" sz="2800" kern="1200" dirty="0"/>
            <a:t> анализирует запрос и генерирует ответ или обучающий контент</a:t>
          </a:r>
        </a:p>
      </dsp:txBody>
      <dsp:txXfrm>
        <a:off x="6895763" y="2451108"/>
        <a:ext cx="3741478" cy="1600200"/>
      </dsp:txXfrm>
    </dsp:sp>
    <dsp:sp modelId="{DA9A20D9-15C6-4F17-A823-686E2E3E00DE}">
      <dsp:nvSpPr>
        <dsp:cNvPr id="0" name=""/>
        <dsp:cNvSpPr/>
      </dsp:nvSpPr>
      <dsp:spPr>
        <a:xfrm>
          <a:off x="6462682" y="4485298"/>
          <a:ext cx="2828484" cy="1979847"/>
        </a:xfrm>
        <a:prstGeom prst="roundRect">
          <a:avLst>
            <a:gd name="adj" fmla="val 1667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/>
            <a:t>Персонализация</a:t>
          </a:r>
        </a:p>
      </dsp:txBody>
      <dsp:txXfrm>
        <a:off x="6559348" y="4581964"/>
        <a:ext cx="2635152" cy="1786515"/>
      </dsp:txXfrm>
    </dsp:sp>
    <dsp:sp modelId="{C92B22DA-31B6-4991-B71A-E06495899D89}">
      <dsp:nvSpPr>
        <dsp:cNvPr id="0" name=""/>
        <dsp:cNvSpPr/>
      </dsp:nvSpPr>
      <dsp:spPr>
        <a:xfrm>
          <a:off x="9392339" y="4637541"/>
          <a:ext cx="3403752" cy="1600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just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800" kern="1200" dirty="0"/>
            <a:t>Ответы и контент адаптируются под конкретные нужды пользователя</a:t>
          </a:r>
        </a:p>
      </dsp:txBody>
      <dsp:txXfrm>
        <a:off x="9392339" y="4637541"/>
        <a:ext cx="3403752" cy="16002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4F20C9-BDAB-46AB-A56A-A5DF8FBEC39B}">
      <dsp:nvSpPr>
        <dsp:cNvPr id="0" name=""/>
        <dsp:cNvSpPr/>
      </dsp:nvSpPr>
      <dsp:spPr>
        <a:xfrm>
          <a:off x="4312" y="896277"/>
          <a:ext cx="4205097" cy="162172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0" tIns="182880" rIns="320040" bIns="18288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500" kern="1200" dirty="0"/>
            <a:t>Точность и релевантность</a:t>
          </a:r>
        </a:p>
      </dsp:txBody>
      <dsp:txXfrm>
        <a:off x="4312" y="896277"/>
        <a:ext cx="4205097" cy="1621720"/>
      </dsp:txXfrm>
    </dsp:sp>
    <dsp:sp modelId="{15678899-E815-4944-A603-C043E8757DBA}">
      <dsp:nvSpPr>
        <dsp:cNvPr id="0" name=""/>
        <dsp:cNvSpPr/>
      </dsp:nvSpPr>
      <dsp:spPr>
        <a:xfrm>
          <a:off x="4312" y="2517997"/>
          <a:ext cx="4205097" cy="3088124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just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400" kern="1200" dirty="0">
              <a:latin typeface="Tomorrow"/>
            </a:rPr>
            <a:t>Насколько точно и релевантно сгенерированные тексты соответствуют запросу пользователя</a:t>
          </a:r>
        </a:p>
        <a:p>
          <a:pPr marL="228600" lvl="1" indent="-228600" algn="just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400" kern="1200" dirty="0">
              <a:latin typeface="Tomorrow"/>
            </a:rPr>
            <a:t>Оценка включает проверку на грамотность, логику и соответствие контенту</a:t>
          </a:r>
        </a:p>
      </dsp:txBody>
      <dsp:txXfrm>
        <a:off x="4312" y="2517997"/>
        <a:ext cx="4205097" cy="3088124"/>
      </dsp:txXfrm>
    </dsp:sp>
    <dsp:sp modelId="{43562EE1-52F1-4B9A-BDD2-D8661C30807F}">
      <dsp:nvSpPr>
        <dsp:cNvPr id="0" name=""/>
        <dsp:cNvSpPr/>
      </dsp:nvSpPr>
      <dsp:spPr>
        <a:xfrm>
          <a:off x="4798123" y="896277"/>
          <a:ext cx="4205097" cy="1621720"/>
        </a:xfrm>
        <a:prstGeom prst="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0" tIns="182880" rIns="320040" bIns="18288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500" kern="1200" dirty="0"/>
            <a:t>Скорость генерации</a:t>
          </a:r>
        </a:p>
      </dsp:txBody>
      <dsp:txXfrm>
        <a:off x="4798123" y="896277"/>
        <a:ext cx="4205097" cy="1621720"/>
      </dsp:txXfrm>
    </dsp:sp>
    <dsp:sp modelId="{8E31C4E6-A9CD-4B46-AD70-150B4242311F}">
      <dsp:nvSpPr>
        <dsp:cNvPr id="0" name=""/>
        <dsp:cNvSpPr/>
      </dsp:nvSpPr>
      <dsp:spPr>
        <a:xfrm>
          <a:off x="4798123" y="2517997"/>
          <a:ext cx="4205097" cy="3088124"/>
        </a:xfrm>
        <a:prstGeom prst="rect">
          <a:avLst/>
        </a:prstGeom>
        <a:solidFill>
          <a:schemeClr val="accent4">
            <a:tint val="40000"/>
            <a:alpha val="90000"/>
            <a:hueOff val="-1972853"/>
            <a:satOff val="11079"/>
            <a:lumOff val="70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972853"/>
              <a:satOff val="11079"/>
              <a:lumOff val="7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just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400" kern="1200" dirty="0">
              <a:latin typeface="Tomorrow"/>
            </a:rPr>
            <a:t>Время, необходимое для создания ответа или обучающего материала</a:t>
          </a:r>
        </a:p>
      </dsp:txBody>
      <dsp:txXfrm>
        <a:off x="4798123" y="2517997"/>
        <a:ext cx="4205097" cy="3088124"/>
      </dsp:txXfrm>
    </dsp:sp>
    <dsp:sp modelId="{2E789C9D-B9C1-458C-910E-024325117955}">
      <dsp:nvSpPr>
        <dsp:cNvPr id="0" name=""/>
        <dsp:cNvSpPr/>
      </dsp:nvSpPr>
      <dsp:spPr>
        <a:xfrm>
          <a:off x="9591934" y="896277"/>
          <a:ext cx="4205097" cy="1621720"/>
        </a:xfrm>
        <a:prstGeom prst="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0" tIns="182880" rIns="320040" bIns="18288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4500" kern="1200" dirty="0"/>
            <a:t>Адаптивность</a:t>
          </a:r>
        </a:p>
      </dsp:txBody>
      <dsp:txXfrm>
        <a:off x="9591934" y="896277"/>
        <a:ext cx="4205097" cy="1621720"/>
      </dsp:txXfrm>
    </dsp:sp>
    <dsp:sp modelId="{B064F9D7-514C-434F-8A91-512B944BE042}">
      <dsp:nvSpPr>
        <dsp:cNvPr id="0" name=""/>
        <dsp:cNvSpPr/>
      </dsp:nvSpPr>
      <dsp:spPr>
        <a:xfrm>
          <a:off x="9591934" y="2517997"/>
          <a:ext cx="4205097" cy="3088124"/>
        </a:xfrm>
        <a:prstGeom prst="rect">
          <a:avLst/>
        </a:prstGeom>
        <a:solidFill>
          <a:schemeClr val="accent4">
            <a:tint val="40000"/>
            <a:alpha val="90000"/>
            <a:hueOff val="-3945706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06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just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400" kern="1200" dirty="0">
              <a:latin typeface="Tomorrow"/>
            </a:rPr>
            <a:t>Способность модели адаптировать свои ответы в зависимости от сложности запроса и уровня знаний пользователя</a:t>
          </a:r>
        </a:p>
      </dsp:txBody>
      <dsp:txXfrm>
        <a:off x="9591934" y="2517997"/>
        <a:ext cx="4205097" cy="3088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1D081-4B31-424C-85FB-B5EE2E48C451}" type="datetimeFigureOut">
              <a:rPr lang="ru-RU" smtClean="0"/>
              <a:t>03.03.2025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A378B7-C632-4082-9961-CCA3B859CB0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849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A378B7-C632-4082-9961-CCA3B859CB0E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605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908800" y="1803568"/>
            <a:ext cx="7543800" cy="1015663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sz="6000" dirty="0" err="1"/>
              <a:t>Введение</a:t>
            </a:r>
            <a:r>
              <a:rPr sz="6000" dirty="0"/>
              <a:t> в </a:t>
            </a:r>
            <a:r>
              <a:rPr sz="6000" dirty="0" err="1"/>
              <a:t>RuGPT</a:t>
            </a:r>
            <a:endParaRPr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6483350" y="3753754"/>
            <a:ext cx="7543800" cy="163121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sz="2000" dirty="0" err="1"/>
              <a:t>RuGPT</a:t>
            </a:r>
            <a:r>
              <a:rPr sz="2000" dirty="0"/>
              <a:t> — </a:t>
            </a:r>
            <a:r>
              <a:rPr sz="2000" dirty="0" err="1"/>
              <a:t>это</a:t>
            </a:r>
            <a:r>
              <a:rPr sz="2000" dirty="0"/>
              <a:t> </a:t>
            </a:r>
            <a:r>
              <a:rPr lang="ru-RU" sz="2000" dirty="0"/>
              <a:t>онлайн-сервис, который использует ИИ для генерации текста и помощи в поддержке учебных процессов</a:t>
            </a:r>
            <a:r>
              <a:rPr sz="2000" dirty="0"/>
              <a:t>. </a:t>
            </a:r>
            <a:r>
              <a:rPr lang="ru-RU" sz="2000" dirty="0"/>
              <a:t>Сервис предоставляет широкий спектр инструментов для автоматизации задач, улучшении качества текста и создания оригинального контента.</a:t>
            </a:r>
            <a:endParaRPr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4FED27-22CF-466D-A65F-6F5F8BBF6CC6}"/>
              </a:ext>
            </a:extLst>
          </p:cNvPr>
          <p:cNvSpPr txBox="1"/>
          <p:nvPr/>
        </p:nvSpPr>
        <p:spPr>
          <a:xfrm>
            <a:off x="10651234" y="7061812"/>
            <a:ext cx="39791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Выполнили: </a:t>
            </a:r>
          </a:p>
          <a:p>
            <a:pPr algn="ctr"/>
            <a:r>
              <a:rPr lang="ru-RU" dirty="0"/>
              <a:t>Студенты группы 241-671</a:t>
            </a:r>
          </a:p>
          <a:p>
            <a:pPr algn="ctr"/>
            <a:r>
              <a:rPr lang="ru-RU" dirty="0"/>
              <a:t>Макарова Кира и </a:t>
            </a:r>
            <a:r>
              <a:rPr lang="ru-RU" dirty="0" err="1"/>
              <a:t>Барладина</a:t>
            </a:r>
            <a:r>
              <a:rPr lang="ru-RU" dirty="0"/>
              <a:t> Ангелина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5B15456-D9D1-49AE-84F8-A872EA4D61AB}"/>
              </a:ext>
            </a:extLst>
          </p:cNvPr>
          <p:cNvSpPr txBox="1"/>
          <p:nvPr/>
        </p:nvSpPr>
        <p:spPr>
          <a:xfrm>
            <a:off x="4185920" y="164592"/>
            <a:ext cx="6258560" cy="92333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lang="ru-RU" sz="5400" dirty="0"/>
              <a:t>Как работает </a:t>
            </a:r>
            <a:r>
              <a:rPr lang="en-US" sz="5400" dirty="0" err="1"/>
              <a:t>RuGPT</a:t>
            </a:r>
            <a:endParaRPr sz="5400" dirty="0"/>
          </a:p>
        </p:txBody>
      </p:sp>
      <p:graphicFrame>
        <p:nvGraphicFramePr>
          <p:cNvPr id="8" name="Схема 7">
            <a:extLst>
              <a:ext uri="{FF2B5EF4-FFF2-40B4-BE49-F238E27FC236}">
                <a16:creationId xmlns:a16="http://schemas.microsoft.com/office/drawing/2014/main" id="{7F0C1C3F-1F3C-4116-A70D-564CE0A70B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1118497"/>
              </p:ext>
            </p:extLst>
          </p:nvPr>
        </p:nvGraphicFramePr>
        <p:xfrm>
          <a:off x="774700" y="1180255"/>
          <a:ext cx="12904724" cy="650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30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8832" y="3173238"/>
            <a:ext cx="12903200" cy="175432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lang="ru-RU" sz="5400" dirty="0"/>
              <a:t>Преимущества использования </a:t>
            </a:r>
            <a:r>
              <a:rPr lang="en-US" sz="5400" dirty="0" err="1"/>
              <a:t>RuGPT</a:t>
            </a:r>
            <a:r>
              <a:rPr lang="ru-RU" sz="5400" dirty="0"/>
              <a:t> в обучении</a:t>
            </a:r>
            <a:endParaRPr sz="5400" dirty="0"/>
          </a:p>
        </p:txBody>
      </p:sp>
      <p:sp>
        <p:nvSpPr>
          <p:cNvPr id="4" name="Rounded Rectangle 3"/>
          <p:cNvSpPr/>
          <p:nvPr/>
        </p:nvSpPr>
        <p:spPr>
          <a:xfrm>
            <a:off x="1270000" y="5080000"/>
            <a:ext cx="3657600" cy="2413000"/>
          </a:xfrm>
          <a:prstGeom prst="roundRect">
            <a:avLst>
              <a:gd name="adj" fmla="val 5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ounded Rectangle 4"/>
          <p:cNvSpPr/>
          <p:nvPr/>
        </p:nvSpPr>
        <p:spPr>
          <a:xfrm>
            <a:off x="5308600" y="5080000"/>
            <a:ext cx="3657600" cy="2413000"/>
          </a:xfrm>
          <a:prstGeom prst="roundRect">
            <a:avLst>
              <a:gd name="adj" fmla="val 5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ounded Rectangle 5"/>
          <p:cNvSpPr/>
          <p:nvPr/>
        </p:nvSpPr>
        <p:spPr>
          <a:xfrm>
            <a:off x="9347200" y="5080000"/>
            <a:ext cx="3657600" cy="2413000"/>
          </a:xfrm>
          <a:prstGeom prst="roundRect">
            <a:avLst>
              <a:gd name="adj" fmla="val 5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1333500" y="5134681"/>
            <a:ext cx="3530600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Персонализированный подход</a:t>
            </a:r>
            <a:endParaRPr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333500" y="6084468"/>
            <a:ext cx="3530600" cy="120032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Адаптация материалов и тестов под уровень знаний обучаемого</a:t>
            </a:r>
            <a:endParaRPr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372100" y="5239461"/>
            <a:ext cx="3530600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Доступность и удобство</a:t>
            </a:r>
            <a:endParaRPr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308600" y="6084468"/>
            <a:ext cx="3530600" cy="120032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Мгновенный доступ к обучающим материалам и ответам.</a:t>
            </a:r>
            <a:endParaRPr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410700" y="5134680"/>
            <a:ext cx="3530600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Автоматизация и экономия времени</a:t>
            </a:r>
            <a:endParaRPr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9410700" y="6078415"/>
            <a:ext cx="3530600" cy="120032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Сокращение времени на создание материалов и ответов на вопросы.</a:t>
            </a:r>
            <a:endParaRPr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30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40304" y="3401369"/>
            <a:ext cx="11430000" cy="92333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sz="5400" dirty="0" err="1"/>
              <a:t>Обработка</a:t>
            </a:r>
            <a:r>
              <a:rPr sz="5400" dirty="0"/>
              <a:t> </a:t>
            </a:r>
            <a:r>
              <a:rPr sz="5400" dirty="0" err="1"/>
              <a:t>естественного</a:t>
            </a:r>
            <a:r>
              <a:rPr sz="5400" dirty="0"/>
              <a:t> </a:t>
            </a:r>
            <a:r>
              <a:rPr sz="5400" dirty="0" err="1"/>
              <a:t>языка</a:t>
            </a:r>
            <a:endParaRPr sz="5400" dirty="0"/>
          </a:p>
        </p:txBody>
      </p:sp>
      <p:sp>
        <p:nvSpPr>
          <p:cNvPr id="4" name="Rounded Rectangle 3"/>
          <p:cNvSpPr/>
          <p:nvPr/>
        </p:nvSpPr>
        <p:spPr>
          <a:xfrm>
            <a:off x="1270000" y="5080000"/>
            <a:ext cx="3657600" cy="2413000"/>
          </a:xfrm>
          <a:prstGeom prst="roundRect">
            <a:avLst>
              <a:gd name="adj" fmla="val 5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ounded Rectangle 4"/>
          <p:cNvSpPr/>
          <p:nvPr/>
        </p:nvSpPr>
        <p:spPr>
          <a:xfrm>
            <a:off x="5308600" y="5080000"/>
            <a:ext cx="3657600" cy="2413000"/>
          </a:xfrm>
          <a:prstGeom prst="roundRect">
            <a:avLst>
              <a:gd name="adj" fmla="val 5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ounded Rectangle 5"/>
          <p:cNvSpPr/>
          <p:nvPr/>
        </p:nvSpPr>
        <p:spPr>
          <a:xfrm>
            <a:off x="9347200" y="5080000"/>
            <a:ext cx="3657600" cy="2413000"/>
          </a:xfrm>
          <a:prstGeom prst="roundRect">
            <a:avLst>
              <a:gd name="adj" fmla="val 5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1333500" y="5276701"/>
            <a:ext cx="3530600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Контекст</a:t>
            </a:r>
            <a:endParaRPr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333500" y="5842000"/>
            <a:ext cx="3530600" cy="120032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RuGPT</a:t>
            </a:r>
            <a:r>
              <a:rPr sz="2400" dirty="0"/>
              <a:t> </a:t>
            </a:r>
            <a:r>
              <a:rPr sz="2400" dirty="0" err="1"/>
              <a:t>понимает</a:t>
            </a:r>
            <a:r>
              <a:rPr sz="2400" dirty="0"/>
              <a:t> </a:t>
            </a:r>
            <a:r>
              <a:rPr sz="2400" dirty="0" err="1"/>
              <a:t>контекст</a:t>
            </a:r>
            <a:r>
              <a:rPr sz="2400" dirty="0"/>
              <a:t> </a:t>
            </a:r>
            <a:r>
              <a:rPr sz="2400" dirty="0" err="1"/>
              <a:t>предложений</a:t>
            </a:r>
            <a:r>
              <a:rPr sz="2400" dirty="0"/>
              <a:t> </a:t>
            </a:r>
            <a:r>
              <a:rPr sz="2400" dirty="0" err="1"/>
              <a:t>очень</a:t>
            </a:r>
            <a:r>
              <a:rPr sz="2400" dirty="0"/>
              <a:t> </a:t>
            </a:r>
            <a:r>
              <a:rPr sz="2400" dirty="0" err="1"/>
              <a:t>точно</a:t>
            </a:r>
            <a:r>
              <a:rPr sz="2400" dirty="0"/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72100" y="5280966"/>
            <a:ext cx="3530600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Синтаксис</a:t>
            </a:r>
            <a:endParaRPr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5372100" y="5842000"/>
            <a:ext cx="3530600" cy="120032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Модель</a:t>
            </a:r>
            <a:r>
              <a:rPr sz="2400" dirty="0"/>
              <a:t> </a:t>
            </a:r>
            <a:r>
              <a:rPr sz="2400" dirty="0" err="1"/>
              <a:t>учитывает</a:t>
            </a:r>
            <a:r>
              <a:rPr sz="2400" dirty="0"/>
              <a:t> </a:t>
            </a:r>
            <a:r>
              <a:rPr sz="2400" dirty="0" err="1"/>
              <a:t>синтаксическую</a:t>
            </a:r>
            <a:r>
              <a:rPr sz="2400" dirty="0"/>
              <a:t> </a:t>
            </a:r>
            <a:r>
              <a:rPr sz="2400" dirty="0" err="1"/>
              <a:t>структуру</a:t>
            </a:r>
            <a:r>
              <a:rPr sz="2400" dirty="0"/>
              <a:t> </a:t>
            </a:r>
            <a:r>
              <a:rPr sz="2400" dirty="0" err="1"/>
              <a:t>языка</a:t>
            </a:r>
            <a:r>
              <a:rPr sz="2400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410700" y="5280967"/>
            <a:ext cx="3530600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Семантика</a:t>
            </a:r>
            <a:endParaRPr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9410700" y="5742632"/>
            <a:ext cx="3530600" cy="156966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RuGPT</a:t>
            </a:r>
            <a:r>
              <a:rPr sz="2400" dirty="0"/>
              <a:t> </a:t>
            </a:r>
            <a:r>
              <a:rPr sz="2400" dirty="0" err="1"/>
              <a:t>успешно</a:t>
            </a:r>
            <a:r>
              <a:rPr sz="2400" dirty="0"/>
              <a:t> </a:t>
            </a:r>
            <a:r>
              <a:rPr sz="2400" dirty="0" err="1"/>
              <a:t>обрабатывает</a:t>
            </a:r>
            <a:r>
              <a:rPr sz="2400" dirty="0"/>
              <a:t> </a:t>
            </a:r>
            <a:r>
              <a:rPr sz="2400" dirty="0" err="1"/>
              <a:t>семантические</a:t>
            </a:r>
            <a:r>
              <a:rPr sz="2400" dirty="0"/>
              <a:t> </a:t>
            </a:r>
            <a:r>
              <a:rPr sz="2400" dirty="0" err="1"/>
              <a:t>зависимости</a:t>
            </a:r>
            <a:r>
              <a:rPr sz="2400" dirty="0"/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30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09724" y="3255198"/>
            <a:ext cx="12700000" cy="92333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sz="5400" dirty="0" err="1"/>
              <a:t>Генерация</a:t>
            </a:r>
            <a:r>
              <a:rPr sz="5400" dirty="0"/>
              <a:t> </a:t>
            </a:r>
            <a:r>
              <a:rPr sz="5400" dirty="0" err="1"/>
              <a:t>текста</a:t>
            </a:r>
            <a:endParaRPr sz="5400" dirty="0"/>
          </a:p>
        </p:txBody>
      </p:sp>
      <p:sp>
        <p:nvSpPr>
          <p:cNvPr id="5" name="Rounded Rectangle 4"/>
          <p:cNvSpPr/>
          <p:nvPr/>
        </p:nvSpPr>
        <p:spPr>
          <a:xfrm>
            <a:off x="710679" y="4307200"/>
            <a:ext cx="381000" cy="381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710679" y="4343978"/>
            <a:ext cx="381000" cy="3385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lIns="0" tIns="0" rIns="0" bIns="0" anchor="t">
            <a:spAutoFit/>
          </a:bodyPr>
          <a:lstStyle/>
          <a:p>
            <a:pPr algn="ctr">
              <a:defRPr sz="2200">
                <a:solidFill>
                  <a:srgbClr val="61615C"/>
                </a:solidFill>
                <a:latin typeface="Tomorrow"/>
              </a:defRPr>
            </a:pPr>
            <a:r>
              <a:rPr dirty="0"/>
              <a:t>1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10679" y="5513700"/>
            <a:ext cx="381000" cy="381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710679" y="5537778"/>
            <a:ext cx="381000" cy="3385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lIns="0" tIns="0" rIns="0" bIns="0" anchor="t">
            <a:spAutoFit/>
          </a:bodyPr>
          <a:lstStyle/>
          <a:p>
            <a:pPr algn="ctr">
              <a:defRPr sz="2200">
                <a:solidFill>
                  <a:srgbClr val="61615C"/>
                </a:solidFill>
                <a:latin typeface="Tomorrow"/>
              </a:defRPr>
            </a:pPr>
            <a:r>
              <a:rPr dirty="0"/>
              <a:t>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10679" y="6783700"/>
            <a:ext cx="381000" cy="381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710679" y="6807778"/>
            <a:ext cx="381000" cy="3385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lIns="0" tIns="0" rIns="0" bIns="0" anchor="t">
            <a:spAutoFit/>
          </a:bodyPr>
          <a:lstStyle/>
          <a:p>
            <a:pPr algn="ctr">
              <a:defRPr sz="2200">
                <a:solidFill>
                  <a:srgbClr val="61615C"/>
                </a:solidFill>
                <a:latin typeface="Tomorrow"/>
              </a:defRPr>
            </a:pPr>
            <a:r>
              <a:rPr dirty="0"/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91639" y="4160753"/>
            <a:ext cx="4407665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Алгоритм</a:t>
            </a:r>
            <a:endParaRPr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1191639" y="4541753"/>
            <a:ext cx="5428617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RuGPT</a:t>
            </a:r>
            <a:r>
              <a:rPr sz="2400" dirty="0"/>
              <a:t> </a:t>
            </a:r>
            <a:r>
              <a:rPr sz="2400" dirty="0" err="1"/>
              <a:t>использует</a:t>
            </a:r>
            <a:r>
              <a:rPr sz="2400" dirty="0"/>
              <a:t> </a:t>
            </a:r>
            <a:r>
              <a:rPr sz="2400" dirty="0" err="1"/>
              <a:t>алгоритмы</a:t>
            </a:r>
            <a:r>
              <a:rPr sz="2400" dirty="0"/>
              <a:t>, </a:t>
            </a:r>
            <a:r>
              <a:rPr sz="2400" dirty="0" err="1"/>
              <a:t>чтобы</a:t>
            </a:r>
            <a:r>
              <a:rPr sz="2400" dirty="0"/>
              <a:t> </a:t>
            </a:r>
            <a:r>
              <a:rPr sz="2400" dirty="0" err="1"/>
              <a:t>создавать</a:t>
            </a:r>
            <a:r>
              <a:rPr sz="2400" dirty="0"/>
              <a:t> </a:t>
            </a:r>
            <a:r>
              <a:rPr sz="2400" dirty="0" err="1"/>
              <a:t>тексты</a:t>
            </a:r>
            <a:r>
              <a:rPr lang="ru-RU" sz="2400" dirty="0"/>
              <a:t> по </a:t>
            </a:r>
            <a:r>
              <a:rPr sz="2400" dirty="0" err="1"/>
              <a:t>заданной</a:t>
            </a:r>
            <a:r>
              <a:rPr sz="2400" dirty="0"/>
              <a:t> </a:t>
            </a:r>
            <a:r>
              <a:rPr sz="2400" dirty="0" err="1"/>
              <a:t>тематике</a:t>
            </a:r>
            <a:r>
              <a:rPr sz="2400" dirty="0"/>
              <a:t>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91639" y="5430753"/>
            <a:ext cx="4407665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sz="2400"/>
              <a:t>Креативность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91639" y="5811753"/>
            <a:ext cx="5428617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Модель</a:t>
            </a:r>
            <a:r>
              <a:rPr sz="2400" dirty="0"/>
              <a:t> </a:t>
            </a:r>
            <a:r>
              <a:rPr sz="2400" dirty="0" err="1"/>
              <a:t>демонстрирует</a:t>
            </a:r>
            <a:r>
              <a:rPr sz="2400" dirty="0"/>
              <a:t> </a:t>
            </a:r>
            <a:r>
              <a:rPr sz="2400" dirty="0" err="1"/>
              <a:t>креативные</a:t>
            </a:r>
            <a:r>
              <a:rPr sz="2400" dirty="0"/>
              <a:t> </a:t>
            </a:r>
            <a:r>
              <a:rPr sz="2400" dirty="0" err="1"/>
              <a:t>подходы</a:t>
            </a:r>
            <a:r>
              <a:rPr sz="2400" dirty="0"/>
              <a:t> к </a:t>
            </a:r>
            <a:r>
              <a:rPr sz="2400" dirty="0" err="1"/>
              <a:t>написанию</a:t>
            </a:r>
            <a:r>
              <a:rPr sz="2400" dirty="0"/>
              <a:t> </a:t>
            </a:r>
            <a:r>
              <a:rPr sz="2400" dirty="0" err="1"/>
              <a:t>текстов</a:t>
            </a:r>
            <a:r>
              <a:rPr sz="2400" dirty="0"/>
              <a:t>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91639" y="6700753"/>
            <a:ext cx="4407665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sz="2400"/>
              <a:t>Адаптация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91639" y="7081753"/>
            <a:ext cx="5428617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sz="2400" dirty="0" err="1"/>
              <a:t>RuGPT</a:t>
            </a:r>
            <a:r>
              <a:rPr sz="2400" dirty="0"/>
              <a:t> </a:t>
            </a:r>
            <a:r>
              <a:rPr sz="2400" dirty="0" err="1"/>
              <a:t>адаптируется</a:t>
            </a:r>
            <a:r>
              <a:rPr sz="2400" dirty="0"/>
              <a:t> к </a:t>
            </a:r>
            <a:r>
              <a:rPr sz="2400" dirty="0" err="1"/>
              <a:t>стилю</a:t>
            </a:r>
            <a:r>
              <a:rPr sz="2400" dirty="0"/>
              <a:t> и </a:t>
            </a:r>
            <a:r>
              <a:rPr sz="2400" dirty="0" err="1"/>
              <a:t>тону</a:t>
            </a:r>
            <a:r>
              <a:rPr sz="2400" dirty="0"/>
              <a:t> </a:t>
            </a:r>
            <a:r>
              <a:rPr sz="2400" dirty="0" err="1"/>
              <a:t>написания</a:t>
            </a:r>
            <a:r>
              <a:rPr sz="2400" dirty="0"/>
              <a:t>.</a:t>
            </a:r>
          </a:p>
        </p:txBody>
      </p:sp>
      <p:sp>
        <p:nvSpPr>
          <p:cNvPr id="20" name="Rounded Rectangle 4">
            <a:extLst>
              <a:ext uri="{FF2B5EF4-FFF2-40B4-BE49-F238E27FC236}">
                <a16:creationId xmlns:a16="http://schemas.microsoft.com/office/drawing/2014/main" id="{BD76E8BE-625A-45B3-943A-7CF4CA3BF084}"/>
              </a:ext>
            </a:extLst>
          </p:cNvPr>
          <p:cNvSpPr/>
          <p:nvPr/>
        </p:nvSpPr>
        <p:spPr>
          <a:xfrm>
            <a:off x="7786519" y="4331950"/>
            <a:ext cx="381000" cy="381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BFD34D-453F-41FB-9A1A-EC29F012903B}"/>
              </a:ext>
            </a:extLst>
          </p:cNvPr>
          <p:cNvSpPr txBox="1"/>
          <p:nvPr/>
        </p:nvSpPr>
        <p:spPr>
          <a:xfrm>
            <a:off x="7786519" y="4368728"/>
            <a:ext cx="381000" cy="3385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lIns="0" tIns="0" rIns="0" bIns="0" anchor="t">
            <a:spAutoFit/>
          </a:bodyPr>
          <a:lstStyle/>
          <a:p>
            <a:pPr algn="ctr">
              <a:defRPr sz="2200">
                <a:solidFill>
                  <a:srgbClr val="61615C"/>
                </a:solidFill>
                <a:latin typeface="Tomorrow"/>
              </a:defRPr>
            </a:pPr>
            <a:r>
              <a:rPr dirty="0"/>
              <a:t>1</a:t>
            </a:r>
          </a:p>
        </p:txBody>
      </p:sp>
      <p:sp>
        <p:nvSpPr>
          <p:cNvPr id="22" name="Rounded Rectangle 7">
            <a:extLst>
              <a:ext uri="{FF2B5EF4-FFF2-40B4-BE49-F238E27FC236}">
                <a16:creationId xmlns:a16="http://schemas.microsoft.com/office/drawing/2014/main" id="{5A088B51-3822-4CEC-B870-A7651CA8419A}"/>
              </a:ext>
            </a:extLst>
          </p:cNvPr>
          <p:cNvSpPr/>
          <p:nvPr/>
        </p:nvSpPr>
        <p:spPr>
          <a:xfrm>
            <a:off x="7786519" y="5538450"/>
            <a:ext cx="381000" cy="381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059BC8-FACA-4088-9C17-85090A4A119E}"/>
              </a:ext>
            </a:extLst>
          </p:cNvPr>
          <p:cNvSpPr txBox="1"/>
          <p:nvPr/>
        </p:nvSpPr>
        <p:spPr>
          <a:xfrm>
            <a:off x="7786519" y="5562528"/>
            <a:ext cx="381000" cy="3385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lIns="0" tIns="0" rIns="0" bIns="0" anchor="t">
            <a:spAutoFit/>
          </a:bodyPr>
          <a:lstStyle/>
          <a:p>
            <a:pPr algn="ctr">
              <a:defRPr sz="2200">
                <a:solidFill>
                  <a:srgbClr val="61615C"/>
                </a:solidFill>
                <a:latin typeface="Tomorrow"/>
              </a:defRPr>
            </a:pPr>
            <a:r>
              <a:rPr dirty="0"/>
              <a:t>2</a:t>
            </a:r>
          </a:p>
        </p:txBody>
      </p:sp>
      <p:sp>
        <p:nvSpPr>
          <p:cNvPr id="24" name="Rounded Rectangle 10">
            <a:extLst>
              <a:ext uri="{FF2B5EF4-FFF2-40B4-BE49-F238E27FC236}">
                <a16:creationId xmlns:a16="http://schemas.microsoft.com/office/drawing/2014/main" id="{9F356152-EE3B-4345-81ED-6FE42FB3FCC4}"/>
              </a:ext>
            </a:extLst>
          </p:cNvPr>
          <p:cNvSpPr/>
          <p:nvPr/>
        </p:nvSpPr>
        <p:spPr>
          <a:xfrm>
            <a:off x="7786519" y="6808450"/>
            <a:ext cx="381000" cy="381000"/>
          </a:xfrm>
          <a:prstGeom prst="roundRect">
            <a:avLst>
              <a:gd name="adj" fmla="val 5000"/>
            </a:avLst>
          </a:prstGeom>
          <a:solidFill>
            <a:srgbClr val="F0EAEA"/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A11328C-D026-4E50-B05D-BCEE95B156EC}"/>
              </a:ext>
            </a:extLst>
          </p:cNvPr>
          <p:cNvSpPr txBox="1"/>
          <p:nvPr/>
        </p:nvSpPr>
        <p:spPr>
          <a:xfrm>
            <a:off x="7786519" y="6832528"/>
            <a:ext cx="381000" cy="3385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lIns="0" tIns="0" rIns="0" bIns="0" anchor="t">
            <a:spAutoFit/>
          </a:bodyPr>
          <a:lstStyle/>
          <a:p>
            <a:pPr algn="ctr">
              <a:defRPr sz="2200">
                <a:solidFill>
                  <a:srgbClr val="61615C"/>
                </a:solidFill>
                <a:latin typeface="Tomorrow"/>
              </a:defRPr>
            </a:pPr>
            <a:r>
              <a:rPr dirty="0"/>
              <a:t>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A69BD4B-8975-41BD-8202-F16BB01059E9}"/>
              </a:ext>
            </a:extLst>
          </p:cNvPr>
          <p:cNvSpPr txBox="1"/>
          <p:nvPr/>
        </p:nvSpPr>
        <p:spPr>
          <a:xfrm>
            <a:off x="8350456" y="4185503"/>
            <a:ext cx="4407665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Обучающие материалы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2CB1CE-7607-432E-B90D-50104555A758}"/>
              </a:ext>
            </a:extLst>
          </p:cNvPr>
          <p:cNvSpPr txBox="1"/>
          <p:nvPr/>
        </p:nvSpPr>
        <p:spPr>
          <a:xfrm>
            <a:off x="8350456" y="4566503"/>
            <a:ext cx="5786168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Создание курсов, лекций и тестов для самостоятельного обучения.</a:t>
            </a:r>
            <a:endParaRPr sz="2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02808C-6C3E-4FBC-A950-96395D6E4300}"/>
              </a:ext>
            </a:extLst>
          </p:cNvPr>
          <p:cNvSpPr txBox="1"/>
          <p:nvPr/>
        </p:nvSpPr>
        <p:spPr>
          <a:xfrm>
            <a:off x="8350456" y="5455503"/>
            <a:ext cx="4407665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Тестовые задания и вопросы</a:t>
            </a:r>
            <a:endParaRPr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F097D4B-EBDB-42C3-9E11-AAA3ADA52433}"/>
              </a:ext>
            </a:extLst>
          </p:cNvPr>
          <p:cNvSpPr txBox="1"/>
          <p:nvPr/>
        </p:nvSpPr>
        <p:spPr>
          <a:xfrm>
            <a:off x="8350456" y="5836503"/>
            <a:ext cx="5786168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Автоматическая генерация вопросов для тестов и экзаменов по уровню знаний.</a:t>
            </a:r>
            <a:endParaRPr sz="2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66D92A6-8312-4E69-9344-206C503D1CED}"/>
              </a:ext>
            </a:extLst>
          </p:cNvPr>
          <p:cNvSpPr txBox="1"/>
          <p:nvPr/>
        </p:nvSpPr>
        <p:spPr>
          <a:xfrm>
            <a:off x="8350456" y="6725503"/>
            <a:ext cx="4407665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Рефераты и статьи</a:t>
            </a:r>
            <a:endParaRPr sz="2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D3CDF1-04EA-4AB7-8A0B-D46283DA3DEB}"/>
              </a:ext>
            </a:extLst>
          </p:cNvPr>
          <p:cNvSpPr txBox="1"/>
          <p:nvPr/>
        </p:nvSpPr>
        <p:spPr>
          <a:xfrm>
            <a:off x="8350456" y="7106503"/>
            <a:ext cx="5786168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Написание научных работ, статей, резюме на основе предоставленных данных.</a:t>
            </a:r>
            <a:endParaRPr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69422" y="210066"/>
            <a:ext cx="8593156" cy="92333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sz="5400" dirty="0" err="1"/>
              <a:t>Обучение</a:t>
            </a:r>
            <a:r>
              <a:rPr sz="5400" dirty="0"/>
              <a:t> </a:t>
            </a:r>
            <a:r>
              <a:rPr sz="5400" dirty="0" err="1"/>
              <a:t>моделей</a:t>
            </a:r>
            <a:r>
              <a:rPr sz="5400" dirty="0"/>
              <a:t> </a:t>
            </a:r>
            <a:r>
              <a:rPr sz="5400" dirty="0" err="1"/>
              <a:t>RuGPT</a:t>
            </a:r>
            <a:endParaRPr sz="5400" dirty="0"/>
          </a:p>
        </p:txBody>
      </p:sp>
      <p:sp>
        <p:nvSpPr>
          <p:cNvPr id="3" name="Rounded Rectangle 2"/>
          <p:cNvSpPr/>
          <p:nvPr/>
        </p:nvSpPr>
        <p:spPr>
          <a:xfrm>
            <a:off x="762000" y="2144931"/>
            <a:ext cx="2540000" cy="1270000"/>
          </a:xfrm>
          <a:prstGeom prst="roundRect">
            <a:avLst>
              <a:gd name="adj" fmla="val 1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3492500" y="3408581"/>
            <a:ext cx="10160000" cy="12700"/>
          </a:xfrm>
          <a:prstGeom prst="roundRect">
            <a:avLst>
              <a:gd name="adj" fmla="val 50000"/>
            </a:avLst>
          </a:prstGeom>
          <a:solidFill>
            <a:srgbClr val="D6D0D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016000" y="2310031"/>
            <a:ext cx="381000" cy="381000"/>
          </a:xfrm>
          <a:prstGeom prst="rect">
            <a:avLst/>
          </a:prstGeom>
          <a:noFill/>
        </p:spPr>
        <p:txBody>
          <a:bodyPr wrap="none" lIns="0" tIns="0" rIns="0" bIns="0" anchor="t">
            <a:spAutoFit/>
          </a:bodyPr>
          <a:lstStyle/>
          <a:p>
            <a:endParaRPr/>
          </a:p>
          <a:p>
            <a:pPr algn="ctr">
              <a:defRPr sz="2200">
                <a:solidFill>
                  <a:srgbClr val="61615C"/>
                </a:solidFill>
                <a:latin typeface="Tomorrow"/>
              </a:defRPr>
            </a:pPr>
            <a:r>
              <a:t>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56000" y="2310031"/>
            <a:ext cx="7543800" cy="43088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dirty="0"/>
              <a:t>Сбор данных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56000" y="2691031"/>
            <a:ext cx="9906000" cy="646331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dirty="0"/>
              <a:t>Модели обучаются на обширных </a:t>
            </a:r>
            <a:r>
              <a:rPr lang="ru-RU" dirty="0" err="1"/>
              <a:t>датасетах</a:t>
            </a:r>
            <a:r>
              <a:rPr lang="ru-RU" dirty="0"/>
              <a:t>, включающих различные текстовые данные — статьи, книги, научные работы, интернет-ресурсы.</a:t>
            </a:r>
            <a:r>
              <a:rPr dirty="0"/>
              <a:t>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62000" y="3541931"/>
            <a:ext cx="4445000" cy="1524000"/>
          </a:xfrm>
          <a:prstGeom prst="roundRect">
            <a:avLst>
              <a:gd name="adj" fmla="val 1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5397500" y="5059581"/>
            <a:ext cx="8255000" cy="12700"/>
          </a:xfrm>
          <a:prstGeom prst="roundRect">
            <a:avLst>
              <a:gd name="adj" fmla="val 50000"/>
            </a:avLst>
          </a:prstGeom>
          <a:solidFill>
            <a:srgbClr val="D6D0D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016000" y="3834031"/>
            <a:ext cx="381000" cy="381000"/>
          </a:xfrm>
          <a:prstGeom prst="rect">
            <a:avLst/>
          </a:prstGeom>
          <a:noFill/>
        </p:spPr>
        <p:txBody>
          <a:bodyPr wrap="none" lIns="0" tIns="0" rIns="0" bIns="0" anchor="t">
            <a:spAutoFit/>
          </a:bodyPr>
          <a:lstStyle/>
          <a:p>
            <a:endParaRPr/>
          </a:p>
          <a:p>
            <a:pPr algn="ctr">
              <a:defRPr sz="2200">
                <a:solidFill>
                  <a:srgbClr val="61615C"/>
                </a:solidFill>
                <a:latin typeface="Tomorrow"/>
              </a:defRPr>
            </a:pPr>
            <a: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61000" y="3783231"/>
            <a:ext cx="7543800" cy="43088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dirty="0"/>
              <a:t>Обработка информации</a:t>
            </a:r>
            <a:endParaRPr dirty="0"/>
          </a:p>
        </p:txBody>
      </p:sp>
      <p:sp>
        <p:nvSpPr>
          <p:cNvPr id="12" name="TextBox 11"/>
          <p:cNvSpPr txBox="1"/>
          <p:nvPr/>
        </p:nvSpPr>
        <p:spPr>
          <a:xfrm>
            <a:off x="5461000" y="4176931"/>
            <a:ext cx="8001000" cy="92333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dirty="0"/>
              <a:t>Используются алгоритмы машинного обучения, чтобы модель научилась распознавать паттерны в данных и создавать текст, который соответствует контексту запроса.</a:t>
            </a:r>
            <a:endParaRPr dirty="0"/>
          </a:p>
        </p:txBody>
      </p:sp>
      <p:sp>
        <p:nvSpPr>
          <p:cNvPr id="13" name="Rounded Rectangle 12"/>
          <p:cNvSpPr/>
          <p:nvPr/>
        </p:nvSpPr>
        <p:spPr>
          <a:xfrm>
            <a:off x="762000" y="5192931"/>
            <a:ext cx="6350000" cy="1778000"/>
          </a:xfrm>
          <a:prstGeom prst="roundRect">
            <a:avLst>
              <a:gd name="adj" fmla="val 1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16000" y="5612031"/>
            <a:ext cx="381000" cy="381000"/>
          </a:xfrm>
          <a:prstGeom prst="rect">
            <a:avLst/>
          </a:prstGeom>
          <a:noFill/>
        </p:spPr>
        <p:txBody>
          <a:bodyPr wrap="none" lIns="0" tIns="0" rIns="0" bIns="0" anchor="t">
            <a:spAutoFit/>
          </a:bodyPr>
          <a:lstStyle/>
          <a:p>
            <a:endParaRPr/>
          </a:p>
          <a:p>
            <a:pPr algn="ctr">
              <a:defRPr sz="2200">
                <a:solidFill>
                  <a:srgbClr val="61615C"/>
                </a:solidFill>
                <a:latin typeface="Tomorrow"/>
              </a:defRPr>
            </a:pPr>
            <a: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66000" y="5561231"/>
            <a:ext cx="7543800" cy="43088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dirty="0"/>
              <a:t>Тестирование и улучшение</a:t>
            </a:r>
            <a:endParaRPr dirty="0"/>
          </a:p>
        </p:txBody>
      </p:sp>
      <p:sp>
        <p:nvSpPr>
          <p:cNvPr id="16" name="TextBox 15"/>
          <p:cNvSpPr txBox="1"/>
          <p:nvPr/>
        </p:nvSpPr>
        <p:spPr>
          <a:xfrm>
            <a:off x="7366000" y="5954931"/>
            <a:ext cx="6096000" cy="92333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dirty="0"/>
              <a:t>После обучения модель тестируется на реальных задачах для проверки ее эффективности и точности. На основе полученных результатов вносятся улучшения.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9024" y="235712"/>
            <a:ext cx="8912352" cy="92333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sz="5400" dirty="0" err="1"/>
              <a:t>Оценка</a:t>
            </a:r>
            <a:r>
              <a:rPr sz="5400" dirty="0"/>
              <a:t> </a:t>
            </a:r>
            <a:r>
              <a:rPr sz="5400" dirty="0" err="1"/>
              <a:t>производительности</a:t>
            </a:r>
            <a:endParaRPr sz="5400" dirty="0"/>
          </a:p>
        </p:txBody>
      </p:sp>
      <p:graphicFrame>
        <p:nvGraphicFramePr>
          <p:cNvPr id="6" name="Схема 5">
            <a:extLst>
              <a:ext uri="{FF2B5EF4-FFF2-40B4-BE49-F238E27FC236}">
                <a16:creationId xmlns:a16="http://schemas.microsoft.com/office/drawing/2014/main" id="{0C2418FB-C0A5-4DC9-9EFC-A655A94B65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5034179"/>
              </p:ext>
            </p:extLst>
          </p:nvPr>
        </p:nvGraphicFramePr>
        <p:xfrm>
          <a:off x="445008" y="894882"/>
          <a:ext cx="13801344" cy="650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30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2000" y="3267670"/>
            <a:ext cx="13106400" cy="92333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sz="5400" dirty="0" err="1"/>
              <a:t>Этические</a:t>
            </a:r>
            <a:r>
              <a:rPr sz="5400" dirty="0"/>
              <a:t> </a:t>
            </a:r>
            <a:r>
              <a:rPr sz="5400" dirty="0" err="1"/>
              <a:t>аспекты</a:t>
            </a:r>
            <a:endParaRPr sz="5400" dirty="0"/>
          </a:p>
        </p:txBody>
      </p:sp>
      <p:sp>
        <p:nvSpPr>
          <p:cNvPr id="4" name="Rounded Rectangle 3"/>
          <p:cNvSpPr/>
          <p:nvPr/>
        </p:nvSpPr>
        <p:spPr>
          <a:xfrm>
            <a:off x="505968" y="4927601"/>
            <a:ext cx="4102608" cy="2565399"/>
          </a:xfrm>
          <a:prstGeom prst="roundRect">
            <a:avLst>
              <a:gd name="adj" fmla="val 5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632968" y="5010722"/>
            <a:ext cx="3847592" cy="4616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Прозрачность и контроль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2968" y="5566045"/>
            <a:ext cx="3837940" cy="1938992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000" dirty="0" err="1"/>
              <a:t>ruGPT</a:t>
            </a:r>
            <a:r>
              <a:rPr lang="ru-RU" sz="2000" dirty="0"/>
              <a:t> соблюдает принципы прозрачности при обработке данных, предоставляя пользователям возможность контролировать, как их данные используются.</a:t>
            </a:r>
            <a:endParaRPr sz="2000" dirty="0"/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F070F94F-E5D3-490F-9C1E-83C1560F3A86}"/>
              </a:ext>
            </a:extLst>
          </p:cNvPr>
          <p:cNvSpPr/>
          <p:nvPr/>
        </p:nvSpPr>
        <p:spPr>
          <a:xfrm>
            <a:off x="9894824" y="4927601"/>
            <a:ext cx="4102608" cy="2565399"/>
          </a:xfrm>
          <a:prstGeom prst="roundRect">
            <a:avLst>
              <a:gd name="adj" fmla="val 5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A44E27-901D-4FE8-8428-7B7623F7D060}"/>
              </a:ext>
            </a:extLst>
          </p:cNvPr>
          <p:cNvSpPr txBox="1"/>
          <p:nvPr/>
        </p:nvSpPr>
        <p:spPr>
          <a:xfrm>
            <a:off x="10020808" y="4826054"/>
            <a:ext cx="3847592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Постоянный мониторинг и улучшение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C3B83A-2FAE-4B67-9472-50E013C17AA8}"/>
              </a:ext>
            </a:extLst>
          </p:cNvPr>
          <p:cNvSpPr txBox="1"/>
          <p:nvPr/>
        </p:nvSpPr>
        <p:spPr>
          <a:xfrm>
            <a:off x="9894824" y="5681400"/>
            <a:ext cx="4102608" cy="163121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000" dirty="0"/>
              <a:t>Система проводит регулярную проверку контента на соответствие этическим стандартам и готова вносить корректировки по мере необходимости.</a:t>
            </a:r>
          </a:p>
        </p:txBody>
      </p:sp>
      <p:sp>
        <p:nvSpPr>
          <p:cNvPr id="19" name="Rounded Rectangle 3">
            <a:extLst>
              <a:ext uri="{FF2B5EF4-FFF2-40B4-BE49-F238E27FC236}">
                <a16:creationId xmlns:a16="http://schemas.microsoft.com/office/drawing/2014/main" id="{8B5F232D-9ED3-4C58-B40A-BF00D57D3EEE}"/>
              </a:ext>
            </a:extLst>
          </p:cNvPr>
          <p:cNvSpPr/>
          <p:nvPr/>
        </p:nvSpPr>
        <p:spPr>
          <a:xfrm>
            <a:off x="5200396" y="4927601"/>
            <a:ext cx="4102608" cy="2565399"/>
          </a:xfrm>
          <a:prstGeom prst="roundRect">
            <a:avLst>
              <a:gd name="adj" fmla="val 5000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D6D0D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805ABC-219D-430B-843B-9A688D1EA00D}"/>
              </a:ext>
            </a:extLst>
          </p:cNvPr>
          <p:cNvSpPr txBox="1"/>
          <p:nvPr/>
        </p:nvSpPr>
        <p:spPr>
          <a:xfrm>
            <a:off x="5391404" y="4826055"/>
            <a:ext cx="3847592" cy="83099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 sz="2200" b="1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Обучение на нейтральных и разнообразных данных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AD6E7C-A15C-4F3C-A87D-5F17A012723E}"/>
              </a:ext>
            </a:extLst>
          </p:cNvPr>
          <p:cNvSpPr txBox="1"/>
          <p:nvPr/>
        </p:nvSpPr>
        <p:spPr>
          <a:xfrm>
            <a:off x="5218176" y="5681400"/>
            <a:ext cx="4067048" cy="1631216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000" dirty="0"/>
              <a:t>Для минимизации предвзятости используется широкий спектр данных, что позволяет создать более сбалансированные и объективные модели.</a:t>
            </a:r>
            <a:endParaRPr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2000" y="473456"/>
            <a:ext cx="7543800" cy="92333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l">
              <a:defRPr sz="4400" b="1" i="0">
                <a:solidFill>
                  <a:srgbClr val="1D1D1B"/>
                </a:solidFill>
                <a:latin typeface="Tomorrow"/>
              </a:defRPr>
            </a:pPr>
            <a:r>
              <a:rPr sz="5400" dirty="0" err="1"/>
              <a:t>Заключение</a:t>
            </a:r>
            <a:endParaRPr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762000" y="2591306"/>
            <a:ext cx="7543800" cy="3046988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just">
              <a:defRPr sz="1800" b="0" i="0">
                <a:solidFill>
                  <a:srgbClr val="61615C"/>
                </a:solidFill>
                <a:latin typeface="Tomorrow"/>
              </a:defRPr>
            </a:pPr>
            <a:r>
              <a:rPr lang="ru-RU" sz="2400" dirty="0"/>
              <a:t>Использование искусственного интеллекта, такого как </a:t>
            </a:r>
            <a:r>
              <a:rPr lang="ru-RU" sz="2400" dirty="0" err="1"/>
              <a:t>ruGPT</a:t>
            </a:r>
            <a:r>
              <a:rPr lang="ru-RU" sz="2400" dirty="0"/>
              <a:t>, открывает новые возможности для профессионального обучения, предлагая персонализированные и адаптивные подходы к созданию обучающих материалов. Этические аспекты, оценка производительности и постоянное улучшение моделей играют ключевую роль в обеспечении эффективности и надежности таких технологий.</a:t>
            </a:r>
            <a:endParaRPr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463</Words>
  <Application>Microsoft Macintosh PowerPoint</Application>
  <PresentationFormat>Произвольный</PresentationFormat>
  <Paragraphs>76</Paragraphs>
  <Slides>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Tomorrow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Кира</dc:creator>
  <cp:keywords/>
  <dc:description>generated using python-pptx</dc:description>
  <cp:lastModifiedBy> Арсений</cp:lastModifiedBy>
  <cp:revision>8</cp:revision>
  <dcterms:created xsi:type="dcterms:W3CDTF">2013-01-27T09:14:16Z</dcterms:created>
  <dcterms:modified xsi:type="dcterms:W3CDTF">2025-03-03T06:35:09Z</dcterms:modified>
  <cp:category/>
</cp:coreProperties>
</file>

<file path=docProps/thumbnail.jpeg>
</file>